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2" r:id="rId1"/>
    <p:sldMasterId id="2147483977" r:id="rId2"/>
  </p:sldMasterIdLst>
  <p:sldIdLst>
    <p:sldId id="609" r:id="rId3"/>
    <p:sldId id="610" r:id="rId4"/>
    <p:sldId id="258" r:id="rId5"/>
    <p:sldId id="566" r:id="rId6"/>
    <p:sldId id="568" r:id="rId7"/>
    <p:sldId id="569" r:id="rId8"/>
    <p:sldId id="574" r:id="rId9"/>
    <p:sldId id="570" r:id="rId10"/>
    <p:sldId id="608" r:id="rId11"/>
    <p:sldId id="577" r:id="rId12"/>
    <p:sldId id="611" r:id="rId13"/>
    <p:sldId id="578" r:id="rId14"/>
    <p:sldId id="579" r:id="rId15"/>
    <p:sldId id="580" r:id="rId16"/>
    <p:sldId id="581" r:id="rId17"/>
    <p:sldId id="582" r:id="rId18"/>
    <p:sldId id="583" r:id="rId19"/>
    <p:sldId id="584" r:id="rId20"/>
    <p:sldId id="585" r:id="rId21"/>
    <p:sldId id="586" r:id="rId22"/>
    <p:sldId id="587" r:id="rId23"/>
    <p:sldId id="595" r:id="rId24"/>
    <p:sldId id="596" r:id="rId25"/>
    <p:sldId id="597" r:id="rId26"/>
    <p:sldId id="598" r:id="rId27"/>
    <p:sldId id="599" r:id="rId28"/>
    <p:sldId id="588" r:id="rId29"/>
    <p:sldId id="589" r:id="rId30"/>
    <p:sldId id="601" r:id="rId31"/>
    <p:sldId id="602" r:id="rId32"/>
    <p:sldId id="603" r:id="rId33"/>
    <p:sldId id="590" r:id="rId34"/>
    <p:sldId id="591"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51A4182-6276-41ED-8EAF-0C6A4D8FF0A8}"/>
              </a:ext>
              <a:ext uri="{C183D7F6-B498-43B3-948B-1728B52AA6E4}">
                <adec:decorative xmlns:adec="http://schemas.microsoft.com/office/drawing/2017/decorative" val="1"/>
              </a:ext>
            </a:extLst>
          </p:cNvPr>
          <p:cNvSpPr/>
          <p:nvPr/>
        </p:nvSpPr>
        <p:spPr>
          <a:xfrm>
            <a:off x="0" y="0"/>
            <a:ext cx="12192000" cy="6099048"/>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EF4B644F-A23D-409C-9540-B41AC18DB546}"/>
              </a:ext>
              <a:ext uri="{C183D7F6-B498-43B3-948B-1728B52AA6E4}">
                <adec:decorative xmlns:adec="http://schemas.microsoft.com/office/drawing/2017/decorative" val="1"/>
              </a:ext>
            </a:extLst>
          </p:cNvPr>
          <p:cNvSpPr/>
          <p:nvPr/>
        </p:nvSpPr>
        <p:spPr>
          <a:xfrm>
            <a:off x="0" y="0"/>
            <a:ext cx="5334003" cy="61756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0AF812-9F51-0D2C-2EA5-A8D6DA66275F}"/>
              </a:ext>
            </a:extLst>
          </p:cNvPr>
          <p:cNvSpPr>
            <a:spLocks noGrp="1"/>
          </p:cNvSpPr>
          <p:nvPr>
            <p:ph type="title"/>
          </p:nvPr>
        </p:nvSpPr>
        <p:spPr>
          <a:xfrm>
            <a:off x="758952" y="841248"/>
            <a:ext cx="4114800" cy="3474720"/>
          </a:xfrm>
        </p:spPr>
        <p:txBody>
          <a:bodyPr anchor="ctr">
            <a:normAutofit/>
          </a:bodyPr>
          <a:lstStyle>
            <a:lvl1pPr>
              <a:defRPr sz="4400"/>
            </a:lvl1pPr>
          </a:lstStyle>
          <a:p>
            <a:r>
              <a:rPr lang="en-US"/>
              <a:t>Click to edit Master title style</a:t>
            </a:r>
            <a:endParaRPr lang="en-US" dirty="0"/>
          </a:p>
        </p:txBody>
      </p:sp>
      <p:sp>
        <p:nvSpPr>
          <p:cNvPr id="9" name="Subtitle 19">
            <a:extLst>
              <a:ext uri="{FF2B5EF4-FFF2-40B4-BE49-F238E27FC236}">
                <a16:creationId xmlns:a16="http://schemas.microsoft.com/office/drawing/2014/main" id="{E8F46CAD-D4FF-4BBC-937E-CBBD034A180B}"/>
              </a:ext>
            </a:extLst>
          </p:cNvPr>
          <p:cNvSpPr>
            <a:spLocks noGrp="1"/>
          </p:cNvSpPr>
          <p:nvPr>
            <p:ph type="subTitle" idx="1" hasCustomPrompt="1"/>
          </p:nvPr>
        </p:nvSpPr>
        <p:spPr>
          <a:xfrm>
            <a:off x="762000" y="4570807"/>
            <a:ext cx="4123899" cy="1524000"/>
          </a:xfrm>
        </p:spPr>
        <p:txBody>
          <a:bodyPr>
            <a:normAutofit/>
          </a:bodyPr>
          <a:lstStyle>
            <a:lvl1pPr marL="0" indent="0">
              <a:buNone/>
              <a:defRPr sz="2400"/>
            </a:lvl1pPr>
          </a:lstStyle>
          <a:p>
            <a:pPr algn="l"/>
            <a:r>
              <a:rPr lang="en-US" dirty="0"/>
              <a:t>Click to add subtitle</a:t>
            </a:r>
          </a:p>
        </p:txBody>
      </p:sp>
      <p:sp>
        <p:nvSpPr>
          <p:cNvPr id="15" name="Picture Placeholder 14">
            <a:extLst>
              <a:ext uri="{FF2B5EF4-FFF2-40B4-BE49-F238E27FC236}">
                <a16:creationId xmlns:a16="http://schemas.microsoft.com/office/drawing/2014/main" id="{A2750E7C-D01B-4533-A0B8-2E7EF2B168DC}"/>
              </a:ext>
            </a:extLst>
          </p:cNvPr>
          <p:cNvSpPr>
            <a:spLocks noGrp="1"/>
          </p:cNvSpPr>
          <p:nvPr>
            <p:ph type="pic" sz="quarter" idx="13"/>
          </p:nvPr>
        </p:nvSpPr>
        <p:spPr>
          <a:xfrm>
            <a:off x="5330952" y="754711"/>
            <a:ext cx="6099048" cy="5340096"/>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3597204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wo content 2">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AC5ABB9-3EAC-446C-B128-CFDB09B2476A}"/>
              </a:ext>
              <a:ext uri="{C183D7F6-B498-43B3-948B-1728B52AA6E4}">
                <adec:decorative xmlns:adec="http://schemas.microsoft.com/office/drawing/2017/decorative" val="1"/>
              </a:ext>
            </a:extLst>
          </p:cNvPr>
          <p:cNvSpPr/>
          <p:nvPr/>
        </p:nvSpPr>
        <p:spPr>
          <a:xfrm>
            <a:off x="0" y="2"/>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70DED2D7-7BC9-473D-8241-8289B5821CF4}"/>
              </a:ext>
              <a:ext uri="{C183D7F6-B498-43B3-948B-1728B52AA6E4}">
                <adec:decorative xmlns:adec="http://schemas.microsoft.com/office/drawing/2017/decorative" val="1"/>
              </a:ext>
            </a:extLst>
          </p:cNvPr>
          <p:cNvSpPr/>
          <p:nvPr/>
        </p:nvSpPr>
        <p:spPr>
          <a:xfrm>
            <a:off x="0" y="0"/>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19C2616F-4436-4A60-BB08-54EC762C53BE}"/>
              </a:ext>
              <a:ext uri="{C183D7F6-B498-43B3-948B-1728B52AA6E4}">
                <adec:decorative xmlns:adec="http://schemas.microsoft.com/office/drawing/2017/decorative" val="1"/>
              </a:ext>
            </a:extLst>
          </p:cNvPr>
          <p:cNvSpPr/>
          <p:nvPr/>
        </p:nvSpPr>
        <p:spPr>
          <a:xfrm>
            <a:off x="0" y="762001"/>
            <a:ext cx="12192000" cy="6095999"/>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9">
            <a:extLst>
              <a:ext uri="{FF2B5EF4-FFF2-40B4-BE49-F238E27FC236}">
                <a16:creationId xmlns:a16="http://schemas.microsoft.com/office/drawing/2014/main" id="{DF86B59D-D895-19E7-B742-EE199B71841A}"/>
              </a:ext>
            </a:extLst>
          </p:cNvPr>
          <p:cNvSpPr>
            <a:spLocks noGrp="1"/>
          </p:cNvSpPr>
          <p:nvPr>
            <p:ph type="title"/>
          </p:nvPr>
        </p:nvSpPr>
        <p:spPr>
          <a:xfrm>
            <a:off x="758952" y="1517904"/>
            <a:ext cx="10424160" cy="1280160"/>
          </a:xfrm>
        </p:spPr>
        <p:txBody>
          <a:bodyPr>
            <a:normAutofit/>
          </a:bodyPr>
          <a:lstStyle>
            <a:lvl1pPr>
              <a:defRPr sz="3200"/>
            </a:lvl1pPr>
          </a:lstStyle>
          <a:p>
            <a:r>
              <a:rPr lang="en-US"/>
              <a:t>Click to edit Master title style</a:t>
            </a:r>
            <a:endParaRPr lang="en-US" dirty="0"/>
          </a:p>
        </p:txBody>
      </p:sp>
      <p:sp>
        <p:nvSpPr>
          <p:cNvPr id="9" name="Content Placeholder 5">
            <a:extLst>
              <a:ext uri="{FF2B5EF4-FFF2-40B4-BE49-F238E27FC236}">
                <a16:creationId xmlns:a16="http://schemas.microsoft.com/office/drawing/2014/main" id="{A7544B75-76FD-A2AD-3444-313EF1771A4C}"/>
              </a:ext>
            </a:extLst>
          </p:cNvPr>
          <p:cNvSpPr>
            <a:spLocks noGrp="1"/>
          </p:cNvSpPr>
          <p:nvPr>
            <p:ph sz="quarter" idx="14"/>
          </p:nvPr>
        </p:nvSpPr>
        <p:spPr>
          <a:xfrm>
            <a:off x="758952" y="3200400"/>
            <a:ext cx="6400800" cy="2926080"/>
          </a:xfrm>
        </p:spPr>
        <p:txBody>
          <a:bodyPr>
            <a:normAutofit/>
          </a:bodyPr>
          <a:lstStyle>
            <a:lvl1pPr>
              <a:spcBef>
                <a:spcPts val="500"/>
              </a:spcBef>
              <a:defRPr sz="1800" b="1"/>
            </a:lvl1pPr>
            <a:lvl2pPr>
              <a:spcBef>
                <a:spcPts val="0"/>
              </a:spcBef>
              <a:spcAft>
                <a:spcPts val="500"/>
              </a:spcAft>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5">
            <a:extLst>
              <a:ext uri="{FF2B5EF4-FFF2-40B4-BE49-F238E27FC236}">
                <a16:creationId xmlns:a16="http://schemas.microsoft.com/office/drawing/2014/main" id="{0F9EB1B3-9B21-0E61-FC8A-659EDC63DAA1}"/>
              </a:ext>
            </a:extLst>
          </p:cNvPr>
          <p:cNvSpPr>
            <a:spLocks noGrp="1"/>
          </p:cNvSpPr>
          <p:nvPr>
            <p:ph sz="quarter" idx="15"/>
          </p:nvPr>
        </p:nvSpPr>
        <p:spPr>
          <a:xfrm>
            <a:off x="7598664" y="3108960"/>
            <a:ext cx="3739896" cy="292608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a:xfrm>
            <a:off x="758952" y="6400800"/>
            <a:ext cx="6099048" cy="365125"/>
          </a:xfrm>
          <a:prstGeom prst="rect">
            <a:avLst/>
          </a:prstGeom>
        </p:spPr>
        <p:txBody>
          <a:bodyPr/>
          <a:lstStyle/>
          <a:p>
            <a:endParaRPr lang="en-IN"/>
          </a:p>
        </p:txBody>
      </p:sp>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3157915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C5BB2-C09C-49B0-BAFA-DE1801CD3E90}"/>
              </a:ext>
            </a:extLst>
          </p:cNvPr>
          <p:cNvSpPr>
            <a:spLocks noGrp="1"/>
          </p:cNvSpPr>
          <p:nvPr>
            <p:ph type="title"/>
          </p:nvPr>
        </p:nvSpPr>
        <p:spPr>
          <a:xfrm>
            <a:off x="1517904" y="1517904"/>
            <a:ext cx="9144000" cy="1280160"/>
          </a:xfrm>
        </p:spPr>
        <p:txBody>
          <a:bodyPr>
            <a:normAutofit/>
          </a:bodyPr>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3A47C21-944D-47FE-9519-A25518837115}"/>
              </a:ext>
            </a:extLst>
          </p:cNvPr>
          <p:cNvSpPr>
            <a:spLocks noGrp="1"/>
          </p:cNvSpPr>
          <p:nvPr>
            <p:ph idx="1"/>
          </p:nvPr>
        </p:nvSpPr>
        <p:spPr>
          <a:xfrm>
            <a:off x="1517904" y="3108960"/>
            <a:ext cx="9144000" cy="2926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A2AD668-6E19-425C-88F7-AF4220662C0D}"/>
              </a:ext>
            </a:extLst>
          </p:cNvPr>
          <p:cNvSpPr>
            <a:spLocks noGrp="1"/>
          </p:cNvSpPr>
          <p:nvPr>
            <p:ph type="ftr" sz="quarter" idx="11"/>
          </p:nvPr>
        </p:nvSpPr>
        <p:spPr/>
        <p:txBody>
          <a:bodyPr/>
          <a:lstStyle/>
          <a:p>
            <a:endParaRPr lang="en-IN"/>
          </a:p>
        </p:txBody>
      </p:sp>
      <p:sp>
        <p:nvSpPr>
          <p:cNvPr id="4" name="Date Placeholder 3">
            <a:extLst>
              <a:ext uri="{FF2B5EF4-FFF2-40B4-BE49-F238E27FC236}">
                <a16:creationId xmlns:a16="http://schemas.microsoft.com/office/drawing/2014/main" id="{AC7CE36D-6B7B-4D5E-831E-34A4286D6E6A}"/>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6" name="Slide Number Placeholder 5">
            <a:extLst>
              <a:ext uri="{FF2B5EF4-FFF2-40B4-BE49-F238E27FC236}">
                <a16:creationId xmlns:a16="http://schemas.microsoft.com/office/drawing/2014/main" id="{36905C53-CF7C-4936-9E35-1BEBD683626E}"/>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982007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and two content">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a:xfrm>
            <a:off x="1517904" y="1517904"/>
            <a:ext cx="4206240" cy="2011680"/>
          </a:xfrm>
        </p:spPr>
        <p:txBody>
          <a:bodyPr>
            <a:normAutofit/>
          </a:bodyPr>
          <a:lstStyle>
            <a:lvl1pPr>
              <a:defRPr sz="3200"/>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3B778B8B-E9A3-44BE-85A6-3E316659A9B4}"/>
              </a:ext>
            </a:extLst>
          </p:cNvPr>
          <p:cNvSpPr>
            <a:spLocks noGrp="1"/>
          </p:cNvSpPr>
          <p:nvPr>
            <p:ph sz="half" idx="2"/>
          </p:nvPr>
        </p:nvSpPr>
        <p:spPr>
          <a:xfrm>
            <a:off x="1517904" y="3739896"/>
            <a:ext cx="4206240" cy="2377440"/>
          </a:xfrm>
        </p:spPr>
        <p:txBody>
          <a:bodyPr>
            <a:normAutofit/>
          </a:bodyPr>
          <a:lstStyle>
            <a:lvl1pPr marL="0" indent="0">
              <a:buNone/>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5">
            <a:extLst>
              <a:ext uri="{FF2B5EF4-FFF2-40B4-BE49-F238E27FC236}">
                <a16:creationId xmlns:a16="http://schemas.microsoft.com/office/drawing/2014/main" id="{A336BAA8-288D-4A65-AF12-E44ED08AF83A}"/>
              </a:ext>
            </a:extLst>
          </p:cNvPr>
          <p:cNvSpPr>
            <a:spLocks noGrp="1"/>
          </p:cNvSpPr>
          <p:nvPr>
            <p:ph sz="quarter" idx="14"/>
          </p:nvPr>
        </p:nvSpPr>
        <p:spPr>
          <a:xfrm>
            <a:off x="6099048" y="1517904"/>
            <a:ext cx="4572000" cy="457200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a:xfrm>
            <a:off x="758952" y="6400800"/>
            <a:ext cx="6099048" cy="365125"/>
          </a:xfrm>
          <a:prstGeom prst="rect">
            <a:avLst/>
          </a:prstGeom>
        </p:spPr>
        <p:txBody>
          <a:bodyPr/>
          <a:lstStyle/>
          <a:p>
            <a:endParaRPr lang="en-IN"/>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36703998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losin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3A25B7-A924-4C03-8022-000A9EA88D1A}"/>
              </a:ext>
              <a:ext uri="{C183D7F6-B498-43B3-948B-1728B52AA6E4}">
                <adec:decorative xmlns:adec="http://schemas.microsoft.com/office/drawing/2017/decorative" val="1"/>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4E3A68D8-CB71-4A41-B029-626BD6912875}"/>
              </a:ext>
              <a:ext uri="{C183D7F6-B498-43B3-948B-1728B52AA6E4}">
                <adec:decorative xmlns:adec="http://schemas.microsoft.com/office/drawing/2017/decorative" val="1"/>
              </a:ext>
            </a:extLst>
          </p:cNvPr>
          <p:cNvSpPr/>
          <p:nvPr/>
        </p:nvSpPr>
        <p:spPr>
          <a:xfrm>
            <a:off x="-1" y="-9524"/>
            <a:ext cx="12192000" cy="6105524"/>
          </a:xfrm>
          <a:prstGeom prst="rect">
            <a:avLst/>
          </a:prstGeom>
          <a:gradFill flip="none" rotWithShape="1">
            <a:gsLst>
              <a:gs pos="10000">
                <a:schemeClr val="accent5"/>
              </a:gs>
              <a:gs pos="90000">
                <a:schemeClr val="accent1"/>
              </a:gs>
              <a:gs pos="70000">
                <a:schemeClr val="accent2"/>
              </a:gs>
              <a:gs pos="30000">
                <a:schemeClr val="accent4"/>
              </a:gs>
              <a:gs pos="50000">
                <a:srgbClr val="FCEA37"/>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4" name="Freeform: Shape 13">
            <a:extLst>
              <a:ext uri="{FF2B5EF4-FFF2-40B4-BE49-F238E27FC236}">
                <a16:creationId xmlns:a16="http://schemas.microsoft.com/office/drawing/2014/main" id="{9ECFC55D-2CEE-47A4-9ACA-D6C78D236982}"/>
              </a:ext>
              <a:ext uri="{C183D7F6-B498-43B3-948B-1728B52AA6E4}">
                <adec:decorative xmlns:adec="http://schemas.microsoft.com/office/drawing/2017/decorative" val="1"/>
              </a:ext>
            </a:extLst>
          </p:cNvPr>
          <p:cNvSpPr/>
          <p:nvPr/>
        </p:nvSpPr>
        <p:spPr>
          <a:xfrm>
            <a:off x="-2" y="-9523"/>
            <a:ext cx="11430001" cy="6105523"/>
          </a:xfrm>
          <a:custGeom>
            <a:avLst/>
            <a:gdLst>
              <a:gd name="connsiteX0" fmla="*/ 0 w 11430001"/>
              <a:gd name="connsiteY0" fmla="*/ 0 h 6105523"/>
              <a:gd name="connsiteX1" fmla="*/ 7874003 w 11430001"/>
              <a:gd name="connsiteY1" fmla="*/ 0 h 6105523"/>
              <a:gd name="connsiteX2" fmla="*/ 7874003 w 11430001"/>
              <a:gd name="connsiteY2" fmla="*/ 771522 h 6105523"/>
              <a:gd name="connsiteX3" fmla="*/ 11430001 w 11430001"/>
              <a:gd name="connsiteY3" fmla="*/ 771522 h 6105523"/>
              <a:gd name="connsiteX4" fmla="*/ 11430001 w 11430001"/>
              <a:gd name="connsiteY4" fmla="*/ 6105523 h 6105523"/>
              <a:gd name="connsiteX5" fmla="*/ 7874003 w 11430001"/>
              <a:gd name="connsiteY5" fmla="*/ 6105523 h 6105523"/>
              <a:gd name="connsiteX6" fmla="*/ 5334002 w 11430001"/>
              <a:gd name="connsiteY6" fmla="*/ 6105523 h 6105523"/>
              <a:gd name="connsiteX7" fmla="*/ 0 w 11430001"/>
              <a:gd name="connsiteY7" fmla="*/ 6105523 h 610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30001" h="6105523">
                <a:moveTo>
                  <a:pt x="0" y="0"/>
                </a:moveTo>
                <a:lnTo>
                  <a:pt x="7874003" y="0"/>
                </a:lnTo>
                <a:lnTo>
                  <a:pt x="7874003" y="771522"/>
                </a:lnTo>
                <a:lnTo>
                  <a:pt x="11430001" y="771522"/>
                </a:lnTo>
                <a:lnTo>
                  <a:pt x="11430001" y="6105523"/>
                </a:lnTo>
                <a:lnTo>
                  <a:pt x="7874003" y="6105523"/>
                </a:lnTo>
                <a:lnTo>
                  <a:pt x="5334002" y="6105523"/>
                </a:lnTo>
                <a:lnTo>
                  <a:pt x="0" y="6105523"/>
                </a:lnTo>
                <a:close/>
              </a:path>
            </a:pathLst>
          </a:custGeom>
          <a:ln w="508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Title 5">
            <a:extLst>
              <a:ext uri="{FF2B5EF4-FFF2-40B4-BE49-F238E27FC236}">
                <a16:creationId xmlns:a16="http://schemas.microsoft.com/office/drawing/2014/main" id="{00406F9C-B330-46B3-A03C-15F85CD76061}"/>
              </a:ext>
            </a:extLst>
          </p:cNvPr>
          <p:cNvSpPr>
            <a:spLocks noGrp="1"/>
          </p:cNvSpPr>
          <p:nvPr>
            <p:ph type="title"/>
          </p:nvPr>
        </p:nvSpPr>
        <p:spPr>
          <a:xfrm>
            <a:off x="762000" y="3822282"/>
            <a:ext cx="10241280" cy="1554480"/>
          </a:xfrm>
        </p:spPr>
        <p:txBody>
          <a:bodyPr anchor="t">
            <a:normAutofit/>
          </a:bodyPr>
          <a:lstStyle>
            <a:lvl1pPr>
              <a:defRPr sz="4400"/>
            </a:lvl1pPr>
          </a:lstStyle>
          <a:p>
            <a:r>
              <a:rPr lang="en-US"/>
              <a:t>Click to edit Master title style</a:t>
            </a:r>
            <a:endParaRPr lang="en-US" dirty="0"/>
          </a:p>
        </p:txBody>
      </p:sp>
      <p:sp>
        <p:nvSpPr>
          <p:cNvPr id="21" name="Picture Placeholder 20">
            <a:extLst>
              <a:ext uri="{FF2B5EF4-FFF2-40B4-BE49-F238E27FC236}">
                <a16:creationId xmlns:a16="http://schemas.microsoft.com/office/drawing/2014/main" id="{34FC9061-555D-4FE2-ABE9-07A195BC022E}"/>
              </a:ext>
            </a:extLst>
          </p:cNvPr>
          <p:cNvSpPr>
            <a:spLocks noGrp="1"/>
          </p:cNvSpPr>
          <p:nvPr>
            <p:ph type="pic" sz="quarter" idx="13"/>
          </p:nvPr>
        </p:nvSpPr>
        <p:spPr>
          <a:xfrm>
            <a:off x="758952" y="761988"/>
            <a:ext cx="10689336" cy="2660904"/>
          </a:xfrm>
          <a:solidFill>
            <a:schemeClr val="accent6"/>
          </a:solidFill>
        </p:spPr>
        <p:txBody>
          <a:bodyPr/>
          <a:lstStyle/>
          <a:p>
            <a:r>
              <a:rPr lang="en-US"/>
              <a:t>Click icon to add picture</a:t>
            </a:r>
            <a:endParaRPr lang="en-US" dirty="0"/>
          </a:p>
        </p:txBody>
      </p:sp>
      <p:sp>
        <p:nvSpPr>
          <p:cNvPr id="5" name="Content Placeholder 2">
            <a:extLst>
              <a:ext uri="{FF2B5EF4-FFF2-40B4-BE49-F238E27FC236}">
                <a16:creationId xmlns:a16="http://schemas.microsoft.com/office/drawing/2014/main" id="{6B179E90-1F70-6673-6D11-A0CDD3C3BF0C}"/>
              </a:ext>
            </a:extLst>
          </p:cNvPr>
          <p:cNvSpPr>
            <a:spLocks noGrp="1"/>
          </p:cNvSpPr>
          <p:nvPr>
            <p:ph idx="1"/>
          </p:nvPr>
        </p:nvSpPr>
        <p:spPr>
          <a:xfrm>
            <a:off x="758952" y="5486400"/>
            <a:ext cx="10241280" cy="548640"/>
          </a:xfrm>
        </p:spPr>
        <p:txBody>
          <a:bodyPr anchor="b"/>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8864074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Пустой">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74197893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AC5ABB9-3EAC-446C-B128-CFDB09B2476A}"/>
              </a:ext>
              <a:ext uri="{C183D7F6-B498-43B3-948B-1728B52AA6E4}">
                <adec:decorative xmlns:adec="http://schemas.microsoft.com/office/drawing/2017/decorative" val="1"/>
              </a:ext>
            </a:extLst>
          </p:cNvPr>
          <p:cNvSpPr/>
          <p:nvPr userDrawn="1"/>
        </p:nvSpPr>
        <p:spPr>
          <a:xfrm>
            <a:off x="0" y="2"/>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70DED2D7-7BC9-473D-8241-8289B5821CF4}"/>
              </a:ext>
              <a:ext uri="{C183D7F6-B498-43B3-948B-1728B52AA6E4}">
                <adec:decorative xmlns:adec="http://schemas.microsoft.com/office/drawing/2017/decorative" val="1"/>
              </a:ext>
            </a:extLst>
          </p:cNvPr>
          <p:cNvSpPr/>
          <p:nvPr userDrawn="1"/>
        </p:nvSpPr>
        <p:spPr>
          <a:xfrm>
            <a:off x="0" y="0"/>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19C2616F-4436-4A60-BB08-54EC762C53BE}"/>
              </a:ext>
              <a:ext uri="{C183D7F6-B498-43B3-948B-1728B52AA6E4}">
                <adec:decorative xmlns:adec="http://schemas.microsoft.com/office/drawing/2017/decorative" val="1"/>
              </a:ext>
            </a:extLst>
          </p:cNvPr>
          <p:cNvSpPr/>
          <p:nvPr userDrawn="1"/>
        </p:nvSpPr>
        <p:spPr>
          <a:xfrm>
            <a:off x="0" y="762001"/>
            <a:ext cx="12192000" cy="6095999"/>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a:extLst>
              <a:ext uri="{FF2B5EF4-FFF2-40B4-BE49-F238E27FC236}">
                <a16:creationId xmlns:a16="http://schemas.microsoft.com/office/drawing/2014/main" id="{62A5B690-D47A-166B-0BEE-8CDC1BB59826}"/>
              </a:ext>
            </a:extLst>
          </p:cNvPr>
          <p:cNvSpPr>
            <a:spLocks noGrp="1"/>
          </p:cNvSpPr>
          <p:nvPr>
            <p:ph type="title"/>
          </p:nvPr>
        </p:nvSpPr>
        <p:spPr>
          <a:xfrm>
            <a:off x="758952" y="1517904"/>
            <a:ext cx="4114800" cy="4572000"/>
          </a:xfrm>
        </p:spPr>
        <p:txBody>
          <a:bodyPr>
            <a:normAutofit/>
          </a:bodyPr>
          <a:lstStyle>
            <a:lvl1pPr>
              <a:defRPr sz="3200"/>
            </a:lvl1pPr>
          </a:lstStyle>
          <a:p>
            <a:r>
              <a:rPr lang="en-US" dirty="0"/>
              <a:t>Click to edit Master title style</a:t>
            </a:r>
          </a:p>
        </p:txBody>
      </p:sp>
      <p:sp>
        <p:nvSpPr>
          <p:cNvPr id="11" name="Content Placeholder 10">
            <a:extLst>
              <a:ext uri="{FF2B5EF4-FFF2-40B4-BE49-F238E27FC236}">
                <a16:creationId xmlns:a16="http://schemas.microsoft.com/office/drawing/2014/main" id="{D99B7A4E-1E73-5148-8EF4-5232DBEAFE0B}"/>
              </a:ext>
            </a:extLst>
          </p:cNvPr>
          <p:cNvSpPr>
            <a:spLocks noGrp="1"/>
          </p:cNvSpPr>
          <p:nvPr>
            <p:ph sz="quarter" idx="13"/>
          </p:nvPr>
        </p:nvSpPr>
        <p:spPr>
          <a:xfrm>
            <a:off x="6096000" y="1517904"/>
            <a:ext cx="5212080" cy="4572000"/>
          </a:xfrm>
        </p:spPr>
        <p:txBody>
          <a:bodyPr/>
          <a:lstStyle>
            <a:lvl1pPr marL="0" indent="0">
              <a:lnSpc>
                <a:spcPct val="150000"/>
              </a:lnSpc>
              <a:spcBef>
                <a:spcPts val="0"/>
              </a:spcBef>
              <a:spcAft>
                <a:spcPts val="1000"/>
              </a:spcAft>
              <a:buNone/>
              <a:defRPr sz="2400"/>
            </a:lvl1pPr>
            <a:lvl2pPr>
              <a:defRPr sz="18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a:xfrm>
            <a:off x="758952" y="6400800"/>
            <a:ext cx="6099048" cy="365125"/>
          </a:xfrm>
          <a:prstGeom prst="rect">
            <a:avLst/>
          </a:prstGeom>
        </p:spPr>
        <p:txBody>
          <a:bodyPr/>
          <a:lstStyle/>
          <a:p>
            <a:endParaRPr lang="en-US" dirty="0"/>
          </a:p>
        </p:txBody>
      </p:sp>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r>
              <a:rPr lang="en-US" dirty="0"/>
              <a:t>3/1/20XX</a:t>
            </a:r>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4177229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Section break with subtitl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51A4182-6276-41ED-8EAF-0C6A4D8FF0A8}"/>
              </a:ext>
              <a:ext uri="{C183D7F6-B498-43B3-948B-1728B52AA6E4}">
                <adec:decorative xmlns:adec="http://schemas.microsoft.com/office/drawing/2017/decorative" val="1"/>
              </a:ext>
            </a:extLst>
          </p:cNvPr>
          <p:cNvSpPr/>
          <p:nvPr userDrawn="1"/>
        </p:nvSpPr>
        <p:spPr>
          <a:xfrm>
            <a:off x="0" y="0"/>
            <a:ext cx="12192000" cy="6099048"/>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EF4B644F-A23D-409C-9540-B41AC18DB546}"/>
              </a:ext>
              <a:ext uri="{C183D7F6-B498-43B3-948B-1728B52AA6E4}">
                <adec:decorative xmlns:adec="http://schemas.microsoft.com/office/drawing/2017/decorative" val="1"/>
              </a:ext>
            </a:extLst>
          </p:cNvPr>
          <p:cNvSpPr/>
          <p:nvPr userDrawn="1"/>
        </p:nvSpPr>
        <p:spPr>
          <a:xfrm>
            <a:off x="6857997" y="0"/>
            <a:ext cx="5334003" cy="61756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5C320B4-1D6E-D480-A44F-13517DFF7CF5}"/>
              </a:ext>
            </a:extLst>
          </p:cNvPr>
          <p:cNvSpPr>
            <a:spLocks noGrp="1"/>
          </p:cNvSpPr>
          <p:nvPr>
            <p:ph type="title"/>
          </p:nvPr>
        </p:nvSpPr>
        <p:spPr>
          <a:xfrm>
            <a:off x="7406640" y="841248"/>
            <a:ext cx="4114800" cy="3474720"/>
          </a:xfrm>
        </p:spPr>
        <p:txBody>
          <a:bodyPr anchor="ctr">
            <a:normAutofit/>
          </a:bodyPr>
          <a:lstStyle>
            <a:lvl1pPr>
              <a:defRPr sz="4400"/>
            </a:lvl1pPr>
          </a:lstStyle>
          <a:p>
            <a:r>
              <a:rPr lang="en-US"/>
              <a:t>Click to edit Master title style</a:t>
            </a:r>
          </a:p>
        </p:txBody>
      </p:sp>
      <p:sp>
        <p:nvSpPr>
          <p:cNvPr id="9" name="Subtitle 19">
            <a:extLst>
              <a:ext uri="{FF2B5EF4-FFF2-40B4-BE49-F238E27FC236}">
                <a16:creationId xmlns:a16="http://schemas.microsoft.com/office/drawing/2014/main" id="{E8F46CAD-D4FF-4BBC-937E-CBBD034A180B}"/>
              </a:ext>
            </a:extLst>
          </p:cNvPr>
          <p:cNvSpPr>
            <a:spLocks noGrp="1"/>
          </p:cNvSpPr>
          <p:nvPr>
            <p:ph type="subTitle" idx="1" hasCustomPrompt="1"/>
          </p:nvPr>
        </p:nvSpPr>
        <p:spPr>
          <a:xfrm>
            <a:off x="7406641" y="4570807"/>
            <a:ext cx="4114800" cy="1524000"/>
          </a:xfrm>
        </p:spPr>
        <p:txBody>
          <a:bodyPr>
            <a:normAutofit/>
          </a:bodyPr>
          <a:lstStyle>
            <a:lvl1pPr marL="0" indent="0">
              <a:buNone/>
              <a:defRPr sz="2400"/>
            </a:lvl1pPr>
          </a:lstStyle>
          <a:p>
            <a:pPr algn="l"/>
            <a:r>
              <a:rPr lang="en-US" dirty="0"/>
              <a:t>Click to add subtitle</a:t>
            </a:r>
          </a:p>
        </p:txBody>
      </p:sp>
      <p:sp>
        <p:nvSpPr>
          <p:cNvPr id="15" name="Picture Placeholder 14">
            <a:extLst>
              <a:ext uri="{FF2B5EF4-FFF2-40B4-BE49-F238E27FC236}">
                <a16:creationId xmlns:a16="http://schemas.microsoft.com/office/drawing/2014/main" id="{A2750E7C-D01B-4533-A0B8-2E7EF2B168DC}"/>
              </a:ext>
            </a:extLst>
          </p:cNvPr>
          <p:cNvSpPr>
            <a:spLocks noGrp="1"/>
          </p:cNvSpPr>
          <p:nvPr>
            <p:ph type="pic" sz="quarter" idx="13"/>
          </p:nvPr>
        </p:nvSpPr>
        <p:spPr>
          <a:xfrm>
            <a:off x="758952" y="758952"/>
            <a:ext cx="6099048" cy="5340096"/>
          </a:xfrm>
          <a:solidFill>
            <a:schemeClr val="accent6"/>
          </a:solidFill>
        </p:spPr>
        <p:txBody>
          <a:bodyPr/>
          <a:lstStyle/>
          <a:p>
            <a:endParaRPr lang="en-US" dirty="0"/>
          </a:p>
        </p:txBody>
      </p:sp>
    </p:spTree>
    <p:extLst>
      <p:ext uri="{BB962C8B-B14F-4D97-AF65-F5344CB8AC3E}">
        <p14:creationId xmlns:p14="http://schemas.microsoft.com/office/powerpoint/2010/main" val="21956342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D0E2E-EFEC-FD92-6A50-E039201FC0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ABBBAF8-8FFE-DD3E-31E0-D8C8887C45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958F5DC-5398-2A96-31DD-212C0ACA9647}"/>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5" name="Footer Placeholder 4">
            <a:extLst>
              <a:ext uri="{FF2B5EF4-FFF2-40B4-BE49-F238E27FC236}">
                <a16:creationId xmlns:a16="http://schemas.microsoft.com/office/drawing/2014/main" id="{73AB66C4-DCBA-9D3C-FA7B-FA3C3C0AB7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49D5012-562B-3AF1-B85E-06AA4F00323E}"/>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34166649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287BB-F721-08EF-23E8-A3EB4F2D818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B43E82F-9D11-AFC8-A840-098C23BCD8C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07FFBCC-86E4-4559-59FE-272B8956AA58}"/>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5" name="Footer Placeholder 4">
            <a:extLst>
              <a:ext uri="{FF2B5EF4-FFF2-40B4-BE49-F238E27FC236}">
                <a16:creationId xmlns:a16="http://schemas.microsoft.com/office/drawing/2014/main" id="{AAD718C8-2FC5-CA5D-6776-F5F3F7A63FE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F5E7C2-CF55-4192-C2AB-104F291F57A2}"/>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26616732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D3E1D-433C-1615-35BC-E2F509EFC7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BCA19D3-6FD2-EA44-E21A-2E66F96A9F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6D6F8D-18CE-7EBA-BAA7-60ED76628B85}"/>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5" name="Footer Placeholder 4">
            <a:extLst>
              <a:ext uri="{FF2B5EF4-FFF2-40B4-BE49-F238E27FC236}">
                <a16:creationId xmlns:a16="http://schemas.microsoft.com/office/drawing/2014/main" id="{26D676C7-3CB7-D13D-14EA-B2371CB59A3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10339D-6553-690C-4C32-1982CFC3BF33}"/>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3765672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AC5ABB9-3EAC-446C-B128-CFDB09B2476A}"/>
              </a:ext>
              <a:ext uri="{C183D7F6-B498-43B3-948B-1728B52AA6E4}">
                <adec:decorative xmlns:adec="http://schemas.microsoft.com/office/drawing/2017/decorative" val="1"/>
              </a:ext>
            </a:extLst>
          </p:cNvPr>
          <p:cNvSpPr/>
          <p:nvPr/>
        </p:nvSpPr>
        <p:spPr>
          <a:xfrm>
            <a:off x="0" y="2"/>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70DED2D7-7BC9-473D-8241-8289B5821CF4}"/>
              </a:ext>
              <a:ext uri="{C183D7F6-B498-43B3-948B-1728B52AA6E4}">
                <adec:decorative xmlns:adec="http://schemas.microsoft.com/office/drawing/2017/decorative" val="1"/>
              </a:ext>
            </a:extLst>
          </p:cNvPr>
          <p:cNvSpPr/>
          <p:nvPr/>
        </p:nvSpPr>
        <p:spPr>
          <a:xfrm>
            <a:off x="0" y="0"/>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19C2616F-4436-4A60-BB08-54EC762C53BE}"/>
              </a:ext>
              <a:ext uri="{C183D7F6-B498-43B3-948B-1728B52AA6E4}">
                <adec:decorative xmlns:adec="http://schemas.microsoft.com/office/drawing/2017/decorative" val="1"/>
              </a:ext>
            </a:extLst>
          </p:cNvPr>
          <p:cNvSpPr/>
          <p:nvPr/>
        </p:nvSpPr>
        <p:spPr>
          <a:xfrm>
            <a:off x="0" y="762001"/>
            <a:ext cx="12192000" cy="6095999"/>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a:extLst>
              <a:ext uri="{FF2B5EF4-FFF2-40B4-BE49-F238E27FC236}">
                <a16:creationId xmlns:a16="http://schemas.microsoft.com/office/drawing/2014/main" id="{62A5B690-D47A-166B-0BEE-8CDC1BB59826}"/>
              </a:ext>
            </a:extLst>
          </p:cNvPr>
          <p:cNvSpPr>
            <a:spLocks noGrp="1"/>
          </p:cNvSpPr>
          <p:nvPr>
            <p:ph type="title"/>
          </p:nvPr>
        </p:nvSpPr>
        <p:spPr>
          <a:xfrm>
            <a:off x="758952" y="1517904"/>
            <a:ext cx="4114800" cy="4572000"/>
          </a:xfrm>
        </p:spPr>
        <p:txBody>
          <a:bodyPr>
            <a:normAutofit/>
          </a:bodyPr>
          <a:lstStyle>
            <a:lvl1pPr>
              <a:defRPr sz="3200"/>
            </a:lvl1pPr>
          </a:lstStyle>
          <a:p>
            <a:r>
              <a:rPr lang="en-US"/>
              <a:t>Click to edit Master title style</a:t>
            </a:r>
            <a:endParaRPr lang="en-US" dirty="0"/>
          </a:p>
        </p:txBody>
      </p:sp>
      <p:sp>
        <p:nvSpPr>
          <p:cNvPr id="11" name="Content Placeholder 10">
            <a:extLst>
              <a:ext uri="{FF2B5EF4-FFF2-40B4-BE49-F238E27FC236}">
                <a16:creationId xmlns:a16="http://schemas.microsoft.com/office/drawing/2014/main" id="{D99B7A4E-1E73-5148-8EF4-5232DBEAFE0B}"/>
              </a:ext>
            </a:extLst>
          </p:cNvPr>
          <p:cNvSpPr>
            <a:spLocks noGrp="1"/>
          </p:cNvSpPr>
          <p:nvPr>
            <p:ph sz="quarter" idx="13"/>
          </p:nvPr>
        </p:nvSpPr>
        <p:spPr>
          <a:xfrm>
            <a:off x="6096000" y="1517904"/>
            <a:ext cx="5212080" cy="4572000"/>
          </a:xfrm>
        </p:spPr>
        <p:txBody>
          <a:bodyPr/>
          <a:lstStyle>
            <a:lvl1pPr marL="0" indent="0">
              <a:lnSpc>
                <a:spcPct val="150000"/>
              </a:lnSpc>
              <a:spcBef>
                <a:spcPts val="0"/>
              </a:spcBef>
              <a:spcAft>
                <a:spcPts val="1000"/>
              </a:spcAft>
              <a:buNone/>
              <a:defRPr sz="2400"/>
            </a:lvl1pPr>
            <a:lvl2pPr>
              <a:defRPr sz="18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a:xfrm>
            <a:off x="758952" y="6400800"/>
            <a:ext cx="6099048" cy="365125"/>
          </a:xfrm>
          <a:prstGeom prst="rect">
            <a:avLst/>
          </a:prstGeom>
        </p:spPr>
        <p:txBody>
          <a:bodyPr/>
          <a:lstStyle/>
          <a:p>
            <a:endParaRPr lang="en-US" dirty="0"/>
          </a:p>
        </p:txBody>
      </p:sp>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r>
              <a:rPr lang="en-US"/>
              <a:t>3/1/20XX</a:t>
            </a:r>
            <a:endParaRPr lang="en-US" dirty="0"/>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dirty="0"/>
          </a:p>
        </p:txBody>
      </p:sp>
      <p:sp useBgFill="1">
        <p:nvSpPr>
          <p:cNvPr id="8" name="Rectangle 7">
            <a:extLst>
              <a:ext uri="{FF2B5EF4-FFF2-40B4-BE49-F238E27FC236}">
                <a16:creationId xmlns:a16="http://schemas.microsoft.com/office/drawing/2014/main" id="{C918BEC8-CE04-33B5-EF48-18A358964E5F}"/>
              </a:ext>
              <a:ext uri="{C183D7F6-B498-43B3-948B-1728B52AA6E4}">
                <adec:decorative xmlns:adec="http://schemas.microsoft.com/office/drawing/2017/decorative" val="1"/>
              </a:ext>
            </a:extLst>
          </p:cNvPr>
          <p:cNvSpPr/>
          <p:nvPr userDrawn="1"/>
        </p:nvSpPr>
        <p:spPr>
          <a:xfrm>
            <a:off x="0" y="2"/>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E8AB930F-93AD-5814-D539-AA84424F28D5}"/>
              </a:ext>
              <a:ext uri="{C183D7F6-B498-43B3-948B-1728B52AA6E4}">
                <adec:decorative xmlns:adec="http://schemas.microsoft.com/office/drawing/2017/decorative" val="1"/>
              </a:ext>
            </a:extLst>
          </p:cNvPr>
          <p:cNvSpPr/>
          <p:nvPr userDrawn="1"/>
        </p:nvSpPr>
        <p:spPr>
          <a:xfrm>
            <a:off x="0" y="0"/>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E9F984F3-5CEC-E6F2-8962-FC7857F274DB}"/>
              </a:ext>
              <a:ext uri="{C183D7F6-B498-43B3-948B-1728B52AA6E4}">
                <adec:decorative xmlns:adec="http://schemas.microsoft.com/office/drawing/2017/decorative" val="1"/>
              </a:ext>
            </a:extLst>
          </p:cNvPr>
          <p:cNvSpPr/>
          <p:nvPr userDrawn="1"/>
        </p:nvSpPr>
        <p:spPr>
          <a:xfrm>
            <a:off x="0" y="762001"/>
            <a:ext cx="12192000" cy="6095999"/>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640326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EC460-71BC-A181-7074-1597E5EB7D7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F8829FF-0095-7FC1-700B-CCF395036A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04D99CC-E4C4-3582-6EC8-9FCE65C5CA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07606EC-6D7A-4E65-4BD3-67E54E3689CD}"/>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6" name="Footer Placeholder 5">
            <a:extLst>
              <a:ext uri="{FF2B5EF4-FFF2-40B4-BE49-F238E27FC236}">
                <a16:creationId xmlns:a16="http://schemas.microsoft.com/office/drawing/2014/main" id="{0DD6CB9A-939C-A9F5-CCED-A34A3F1F0B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873A1F1-A965-CB62-8AC2-A8082CEB8ECD}"/>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95084245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D81-0195-3332-366E-49CC5C66407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E3DC9F6-B208-EDAB-B199-8EEB7635FB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770A09-63F4-7492-F32F-8D935E4BB5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3209E37-AD72-0860-0FF8-EDE2450F34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50DEA0-89CA-1B8E-D667-CB7CDB6BEBB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A7AE2B3-1078-DFA7-2468-D6B339F26009}"/>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8" name="Footer Placeholder 7">
            <a:extLst>
              <a:ext uri="{FF2B5EF4-FFF2-40B4-BE49-F238E27FC236}">
                <a16:creationId xmlns:a16="http://schemas.microsoft.com/office/drawing/2014/main" id="{E63625E2-262F-901D-20D5-E814F94F341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2A3A7E8-F5FF-7684-B41A-CCBEF5CDADFE}"/>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38855540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ACB76-D57E-4898-C100-4FF01AFE7E9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6B1278E-34A2-18ED-0400-A2572EA8D408}"/>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4" name="Footer Placeholder 3">
            <a:extLst>
              <a:ext uri="{FF2B5EF4-FFF2-40B4-BE49-F238E27FC236}">
                <a16:creationId xmlns:a16="http://schemas.microsoft.com/office/drawing/2014/main" id="{6BA554DB-BE6A-75EF-0792-F2E2613D487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BB66984-47FE-3905-E9D8-A964922A84C1}"/>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19599332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DC586C-DD28-E15D-EA7C-3C625699EAEA}"/>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3" name="Footer Placeholder 2">
            <a:extLst>
              <a:ext uri="{FF2B5EF4-FFF2-40B4-BE49-F238E27FC236}">
                <a16:creationId xmlns:a16="http://schemas.microsoft.com/office/drawing/2014/main" id="{2C7C4DB9-900E-D783-B26F-09A08264FCC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AE94368-652D-5C6C-AEFA-34331FF0F5AE}"/>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26664515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14AD5-5B98-0A4C-351F-059D1A46F9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8378A9C-5D31-F93A-96DC-8888A3F42D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118EC82-FAAA-D568-0109-E5885F5ED9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30107A-421C-8361-D574-F2F4AE94E881}"/>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6" name="Footer Placeholder 5">
            <a:extLst>
              <a:ext uri="{FF2B5EF4-FFF2-40B4-BE49-F238E27FC236}">
                <a16:creationId xmlns:a16="http://schemas.microsoft.com/office/drawing/2014/main" id="{E9729D8D-3F9D-883D-5767-D017B56C9C0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CDA19F7-88A0-30C1-18BD-FBDFF68C9FAD}"/>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21674675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4D9B2-510B-A8AE-0BB6-B954493B41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9A450AD-58DC-6DE0-5D61-F2A8BCD2A2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FD7B9C1-999E-C171-85E6-7A15182B39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291343-EE1F-151B-5DDA-32A100E932FC}"/>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6" name="Footer Placeholder 5">
            <a:extLst>
              <a:ext uri="{FF2B5EF4-FFF2-40B4-BE49-F238E27FC236}">
                <a16:creationId xmlns:a16="http://schemas.microsoft.com/office/drawing/2014/main" id="{0D06F0F3-075A-10DF-D28B-80EAB42EA48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4228AD1-DB44-908C-E594-EBFE54A7158D}"/>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21881200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62B32-42F4-8D48-2F23-B6499C68D4B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CA1418C-9555-7AC9-7FF7-2434EFE5691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85D49B3-C6E4-BE6E-924E-3DFBF9ECB8E8}"/>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5" name="Footer Placeholder 4">
            <a:extLst>
              <a:ext uri="{FF2B5EF4-FFF2-40B4-BE49-F238E27FC236}">
                <a16:creationId xmlns:a16="http://schemas.microsoft.com/office/drawing/2014/main" id="{2F6EF1E6-4834-35DA-193F-BB536BE233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ACE392-2A7E-481D-D99B-F218A4C2A7B8}"/>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401750296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B61C45-5E73-034C-31E3-D12B9B3DDA8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6C8AFA4-F2D3-126E-23BC-1F537D1DD5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CBD40DF-5EE9-E655-A167-D9A98A233A09}"/>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5" name="Footer Placeholder 4">
            <a:extLst>
              <a:ext uri="{FF2B5EF4-FFF2-40B4-BE49-F238E27FC236}">
                <a16:creationId xmlns:a16="http://schemas.microsoft.com/office/drawing/2014/main" id="{BC68ACAA-5EA6-FB46-4DEA-BFA23265A6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18E341-D96C-56E9-304B-FDB0761CFFE7}"/>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38034238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Пустой">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84785899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break with subtitl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51A4182-6276-41ED-8EAF-0C6A4D8FF0A8}"/>
              </a:ext>
              <a:ext uri="{C183D7F6-B498-43B3-948B-1728B52AA6E4}">
                <adec:decorative xmlns:adec="http://schemas.microsoft.com/office/drawing/2017/decorative" val="1"/>
              </a:ext>
            </a:extLst>
          </p:cNvPr>
          <p:cNvSpPr/>
          <p:nvPr/>
        </p:nvSpPr>
        <p:spPr>
          <a:xfrm>
            <a:off x="0" y="0"/>
            <a:ext cx="12192000" cy="6099048"/>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EF4B644F-A23D-409C-9540-B41AC18DB546}"/>
              </a:ext>
              <a:ext uri="{C183D7F6-B498-43B3-948B-1728B52AA6E4}">
                <adec:decorative xmlns:adec="http://schemas.microsoft.com/office/drawing/2017/decorative" val="1"/>
              </a:ext>
            </a:extLst>
          </p:cNvPr>
          <p:cNvSpPr/>
          <p:nvPr/>
        </p:nvSpPr>
        <p:spPr>
          <a:xfrm>
            <a:off x="6857997" y="0"/>
            <a:ext cx="5334003" cy="61756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5C320B4-1D6E-D480-A44F-13517DFF7CF5}"/>
              </a:ext>
            </a:extLst>
          </p:cNvPr>
          <p:cNvSpPr>
            <a:spLocks noGrp="1"/>
          </p:cNvSpPr>
          <p:nvPr>
            <p:ph type="title"/>
          </p:nvPr>
        </p:nvSpPr>
        <p:spPr>
          <a:xfrm>
            <a:off x="7406640" y="841248"/>
            <a:ext cx="4114800" cy="3474720"/>
          </a:xfrm>
        </p:spPr>
        <p:txBody>
          <a:bodyPr anchor="ctr">
            <a:normAutofit/>
          </a:bodyPr>
          <a:lstStyle>
            <a:lvl1pPr>
              <a:defRPr sz="4400"/>
            </a:lvl1pPr>
          </a:lstStyle>
          <a:p>
            <a:r>
              <a:rPr lang="en-US"/>
              <a:t>Click to edit Master title style</a:t>
            </a:r>
          </a:p>
        </p:txBody>
      </p:sp>
      <p:sp>
        <p:nvSpPr>
          <p:cNvPr id="9" name="Subtitle 19">
            <a:extLst>
              <a:ext uri="{FF2B5EF4-FFF2-40B4-BE49-F238E27FC236}">
                <a16:creationId xmlns:a16="http://schemas.microsoft.com/office/drawing/2014/main" id="{E8F46CAD-D4FF-4BBC-937E-CBBD034A180B}"/>
              </a:ext>
            </a:extLst>
          </p:cNvPr>
          <p:cNvSpPr>
            <a:spLocks noGrp="1"/>
          </p:cNvSpPr>
          <p:nvPr>
            <p:ph type="subTitle" idx="1" hasCustomPrompt="1"/>
          </p:nvPr>
        </p:nvSpPr>
        <p:spPr>
          <a:xfrm>
            <a:off x="7406641" y="4570807"/>
            <a:ext cx="4114800" cy="1524000"/>
          </a:xfrm>
        </p:spPr>
        <p:txBody>
          <a:bodyPr>
            <a:normAutofit/>
          </a:bodyPr>
          <a:lstStyle>
            <a:lvl1pPr marL="0" indent="0">
              <a:buNone/>
              <a:defRPr sz="2400"/>
            </a:lvl1pPr>
          </a:lstStyle>
          <a:p>
            <a:pPr algn="l"/>
            <a:r>
              <a:rPr lang="en-US" dirty="0"/>
              <a:t>Click to add subtitle</a:t>
            </a:r>
          </a:p>
        </p:txBody>
      </p:sp>
      <p:sp>
        <p:nvSpPr>
          <p:cNvPr id="15" name="Picture Placeholder 14">
            <a:extLst>
              <a:ext uri="{FF2B5EF4-FFF2-40B4-BE49-F238E27FC236}">
                <a16:creationId xmlns:a16="http://schemas.microsoft.com/office/drawing/2014/main" id="{A2750E7C-D01B-4533-A0B8-2E7EF2B168DC}"/>
              </a:ext>
            </a:extLst>
          </p:cNvPr>
          <p:cNvSpPr>
            <a:spLocks noGrp="1"/>
          </p:cNvSpPr>
          <p:nvPr>
            <p:ph type="pic" sz="quarter" idx="13"/>
          </p:nvPr>
        </p:nvSpPr>
        <p:spPr>
          <a:xfrm>
            <a:off x="758952" y="758952"/>
            <a:ext cx="6099048" cy="5340096"/>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3634293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break with subtitle 2">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1D03AAFC-F6FA-4A24-BE1D-34AE6AD64CD3}"/>
              </a:ext>
              <a:ext uri="{C183D7F6-B498-43B3-948B-1728B52AA6E4}">
                <adec:decorative xmlns:adec="http://schemas.microsoft.com/office/drawing/2017/decorative" val="1"/>
              </a:ext>
            </a:extLst>
          </p:cNvPr>
          <p:cNvSpPr/>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Title 16">
            <a:extLst>
              <a:ext uri="{FF2B5EF4-FFF2-40B4-BE49-F238E27FC236}">
                <a16:creationId xmlns:a16="http://schemas.microsoft.com/office/drawing/2014/main" id="{8950CCE3-163E-46A1-B489-395F3F75FE34}"/>
              </a:ext>
            </a:extLst>
          </p:cNvPr>
          <p:cNvSpPr>
            <a:spLocks noGrp="1"/>
          </p:cNvSpPr>
          <p:nvPr>
            <p:ph type="ctrTitle"/>
          </p:nvPr>
        </p:nvSpPr>
        <p:spPr>
          <a:xfrm>
            <a:off x="1517904" y="1517904"/>
            <a:ext cx="5212080" cy="2788920"/>
          </a:xfrm>
        </p:spPr>
        <p:txBody>
          <a:bodyPr anchor="b">
            <a:normAutofit/>
          </a:bodyPr>
          <a:lstStyle>
            <a:lvl1pPr>
              <a:defRPr sz="4400"/>
            </a:lvl1pPr>
          </a:lstStyle>
          <a:p>
            <a:pPr algn="l"/>
            <a:r>
              <a:rPr lang="en-US"/>
              <a:t>Click to edit Master title style</a:t>
            </a:r>
            <a:endParaRPr lang="en-US" dirty="0"/>
          </a:p>
        </p:txBody>
      </p:sp>
      <p:sp>
        <p:nvSpPr>
          <p:cNvPr id="16" name="Subtitle 17">
            <a:extLst>
              <a:ext uri="{FF2B5EF4-FFF2-40B4-BE49-F238E27FC236}">
                <a16:creationId xmlns:a16="http://schemas.microsoft.com/office/drawing/2014/main" id="{81E38157-454C-44D5-8D2B-A220A53D780E}"/>
              </a:ext>
            </a:extLst>
          </p:cNvPr>
          <p:cNvSpPr>
            <a:spLocks noGrp="1"/>
          </p:cNvSpPr>
          <p:nvPr>
            <p:ph type="subTitle" idx="1"/>
          </p:nvPr>
        </p:nvSpPr>
        <p:spPr>
          <a:xfrm>
            <a:off x="1517904" y="4571999"/>
            <a:ext cx="5212080" cy="1645920"/>
          </a:xfrm>
        </p:spPr>
        <p:txBody>
          <a:bodyPr>
            <a:normAutofit/>
          </a:bodyPr>
          <a:lstStyle>
            <a:lvl1pPr marL="0" indent="0">
              <a:buNone/>
              <a:defRPr sz="2400"/>
            </a:lvl1pPr>
          </a:lstStyle>
          <a:p>
            <a:pPr algn="l"/>
            <a:r>
              <a:rPr lang="en-US"/>
              <a:t>Click to edit Master subtitle style</a:t>
            </a:r>
            <a:endParaRPr lang="en-US" dirty="0"/>
          </a:p>
        </p:txBody>
      </p:sp>
      <p:sp>
        <p:nvSpPr>
          <p:cNvPr id="12" name="Picture Placeholder 11">
            <a:extLst>
              <a:ext uri="{FF2B5EF4-FFF2-40B4-BE49-F238E27FC236}">
                <a16:creationId xmlns:a16="http://schemas.microsoft.com/office/drawing/2014/main" id="{82190B39-D040-425A-9AD6-58A7533FEA6D}"/>
              </a:ext>
            </a:extLst>
          </p:cNvPr>
          <p:cNvSpPr>
            <a:spLocks noGrp="1"/>
          </p:cNvSpPr>
          <p:nvPr>
            <p:ph type="pic" sz="quarter" idx="13"/>
          </p:nvPr>
        </p:nvSpPr>
        <p:spPr>
          <a:xfrm>
            <a:off x="7013448" y="756284"/>
            <a:ext cx="4434840" cy="5349240"/>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924384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Introduction">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4A1CC7-4419-4A64-9DC9-AE157407AFB8}"/>
              </a:ext>
              <a:ext uri="{C183D7F6-B498-43B3-948B-1728B52AA6E4}">
                <adec:decorative xmlns:adec="http://schemas.microsoft.com/office/drawing/2017/decorative" val="1"/>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A2F8EC6-DD66-475C-B129-22B374F49A70}"/>
              </a:ext>
              <a:ext uri="{C183D7F6-B498-43B3-948B-1728B52AA6E4}">
                <adec:decorative xmlns:adec="http://schemas.microsoft.com/office/drawing/2017/decorative" val="1"/>
              </a:ext>
            </a:extLst>
          </p:cNvPr>
          <p:cNvSpPr/>
          <p:nvPr/>
        </p:nvSpPr>
        <p:spPr>
          <a:xfrm>
            <a:off x="0" y="-1"/>
            <a:ext cx="12192000" cy="6099048"/>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Freeform: Shape 11">
            <a:extLst>
              <a:ext uri="{FF2B5EF4-FFF2-40B4-BE49-F238E27FC236}">
                <a16:creationId xmlns:a16="http://schemas.microsoft.com/office/drawing/2014/main" id="{86FA963F-8B94-469B-B1A5-890D9134FB50}"/>
              </a:ext>
              <a:ext uri="{C183D7F6-B498-43B3-948B-1728B52AA6E4}">
                <adec:decorative xmlns:adec="http://schemas.microsoft.com/office/drawing/2017/decorative" val="1"/>
              </a:ext>
            </a:extLst>
          </p:cNvPr>
          <p:cNvSpPr/>
          <p:nvPr/>
        </p:nvSpPr>
        <p:spPr>
          <a:xfrm>
            <a:off x="0" y="0"/>
            <a:ext cx="11430001" cy="6168789"/>
          </a:xfrm>
          <a:custGeom>
            <a:avLst/>
            <a:gdLst>
              <a:gd name="connsiteX0" fmla="*/ 0 w 11430001"/>
              <a:gd name="connsiteY0" fmla="*/ 0 h 6168789"/>
              <a:gd name="connsiteX1" fmla="*/ 5334002 w 11430001"/>
              <a:gd name="connsiteY1" fmla="*/ 0 h 6168789"/>
              <a:gd name="connsiteX2" fmla="*/ 5334002 w 11430001"/>
              <a:gd name="connsiteY2" fmla="*/ 771523 h 6168789"/>
              <a:gd name="connsiteX3" fmla="*/ 11430001 w 11430001"/>
              <a:gd name="connsiteY3" fmla="*/ 771523 h 6168789"/>
              <a:gd name="connsiteX4" fmla="*/ 11430001 w 11430001"/>
              <a:gd name="connsiteY4" fmla="*/ 6168789 h 6168789"/>
              <a:gd name="connsiteX5" fmla="*/ 0 w 11430001"/>
              <a:gd name="connsiteY5" fmla="*/ 6168789 h 616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01" h="6168789">
                <a:moveTo>
                  <a:pt x="0" y="0"/>
                </a:moveTo>
                <a:lnTo>
                  <a:pt x="5334002" y="0"/>
                </a:lnTo>
                <a:lnTo>
                  <a:pt x="5334002" y="771523"/>
                </a:lnTo>
                <a:lnTo>
                  <a:pt x="11430001" y="771523"/>
                </a:lnTo>
                <a:lnTo>
                  <a:pt x="11430001" y="6168789"/>
                </a:lnTo>
                <a:lnTo>
                  <a:pt x="0" y="6168789"/>
                </a:lnTo>
                <a:close/>
              </a:path>
            </a:pathLst>
          </a:custGeom>
          <a:ln w="762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5">
            <a:extLst>
              <a:ext uri="{FF2B5EF4-FFF2-40B4-BE49-F238E27FC236}">
                <a16:creationId xmlns:a16="http://schemas.microsoft.com/office/drawing/2014/main" id="{4CD44A43-6E39-4FE6-87BB-C65CE8FC6B1A}"/>
              </a:ext>
            </a:extLst>
          </p:cNvPr>
          <p:cNvSpPr>
            <a:spLocks noGrp="1"/>
          </p:cNvSpPr>
          <p:nvPr>
            <p:ph type="title"/>
          </p:nvPr>
        </p:nvSpPr>
        <p:spPr>
          <a:xfrm>
            <a:off x="6071616" y="1517649"/>
            <a:ext cx="4663440" cy="1554480"/>
          </a:xfrm>
        </p:spPr>
        <p:txBody>
          <a:bodyPr>
            <a:normAutofit/>
          </a:bodyPr>
          <a:lstStyle>
            <a:lvl1pPr>
              <a:defRPr sz="3200"/>
            </a:lvl1pPr>
          </a:lstStyle>
          <a:p>
            <a:r>
              <a:rPr lang="en-US"/>
              <a:t>Click to edit Master title style</a:t>
            </a:r>
            <a:endParaRPr lang="en-US" dirty="0"/>
          </a:p>
        </p:txBody>
      </p:sp>
      <p:sp>
        <p:nvSpPr>
          <p:cNvPr id="18" name="Picture Placeholder 17">
            <a:extLst>
              <a:ext uri="{FF2B5EF4-FFF2-40B4-BE49-F238E27FC236}">
                <a16:creationId xmlns:a16="http://schemas.microsoft.com/office/drawing/2014/main" id="{5229EB0D-B986-4E26-BDF3-305AE3233EB7}"/>
              </a:ext>
            </a:extLst>
          </p:cNvPr>
          <p:cNvSpPr>
            <a:spLocks noGrp="1"/>
          </p:cNvSpPr>
          <p:nvPr>
            <p:ph type="pic" sz="quarter" idx="13"/>
          </p:nvPr>
        </p:nvSpPr>
        <p:spPr>
          <a:xfrm>
            <a:off x="758952" y="883487"/>
            <a:ext cx="4562856" cy="5148072"/>
          </a:xfrm>
          <a:solidFill>
            <a:schemeClr val="accent6"/>
          </a:solidFill>
        </p:spPr>
        <p:txBody>
          <a:bodyPr/>
          <a:lstStyle/>
          <a:p>
            <a:r>
              <a:rPr lang="en-US"/>
              <a:t>Click icon to add picture</a:t>
            </a:r>
            <a:endParaRPr lang="en-US" dirty="0"/>
          </a:p>
        </p:txBody>
      </p:sp>
      <p:sp>
        <p:nvSpPr>
          <p:cNvPr id="6" name="Content Placeholder 5">
            <a:extLst>
              <a:ext uri="{FF2B5EF4-FFF2-40B4-BE49-F238E27FC236}">
                <a16:creationId xmlns:a16="http://schemas.microsoft.com/office/drawing/2014/main" id="{1B73FFA1-F0AE-DFF4-B013-E635479FD563}"/>
              </a:ext>
            </a:extLst>
          </p:cNvPr>
          <p:cNvSpPr>
            <a:spLocks noGrp="1"/>
          </p:cNvSpPr>
          <p:nvPr>
            <p:ph sz="quarter" idx="14"/>
          </p:nvPr>
        </p:nvSpPr>
        <p:spPr>
          <a:xfrm>
            <a:off x="6071616" y="3291840"/>
            <a:ext cx="4663440" cy="274320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a:xfrm>
            <a:off x="758952" y="6400800"/>
            <a:ext cx="6099048" cy="365125"/>
          </a:xfrm>
          <a:prstGeom prst="rect">
            <a:avLst/>
          </a:prstGeom>
        </p:spPr>
        <p:txBody>
          <a:bodyPr/>
          <a:lstStyle/>
          <a:p>
            <a:endParaRPr lang="en-IN"/>
          </a:p>
        </p:txBody>
      </p:sp>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741203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Section break">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1D03AAFC-F6FA-4A24-BE1D-34AE6AD64CD3}"/>
              </a:ext>
              <a:ext uri="{C183D7F6-B498-43B3-948B-1728B52AA6E4}">
                <adec:decorative xmlns:adec="http://schemas.microsoft.com/office/drawing/2017/decorative" val="1"/>
              </a:ext>
            </a:extLst>
          </p:cNvPr>
          <p:cNvSpPr/>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Title 16">
            <a:extLst>
              <a:ext uri="{FF2B5EF4-FFF2-40B4-BE49-F238E27FC236}">
                <a16:creationId xmlns:a16="http://schemas.microsoft.com/office/drawing/2014/main" id="{8950CCE3-163E-46A1-B489-395F3F75FE34}"/>
              </a:ext>
            </a:extLst>
          </p:cNvPr>
          <p:cNvSpPr>
            <a:spLocks noGrp="1"/>
          </p:cNvSpPr>
          <p:nvPr>
            <p:ph type="ctrTitle"/>
          </p:nvPr>
        </p:nvSpPr>
        <p:spPr>
          <a:xfrm>
            <a:off x="1517904" y="1517903"/>
            <a:ext cx="4663440" cy="4590288"/>
          </a:xfrm>
        </p:spPr>
        <p:txBody>
          <a:bodyPr anchor="ctr">
            <a:normAutofit/>
          </a:bodyPr>
          <a:lstStyle>
            <a:lvl1pPr>
              <a:defRPr sz="4400"/>
            </a:lvl1pPr>
          </a:lstStyle>
          <a:p>
            <a:pPr algn="l"/>
            <a:r>
              <a:rPr lang="en-US"/>
              <a:t>Click to edit Master title style</a:t>
            </a:r>
            <a:endParaRPr lang="en-US" dirty="0"/>
          </a:p>
        </p:txBody>
      </p:sp>
      <p:sp>
        <p:nvSpPr>
          <p:cNvPr id="12" name="Picture Placeholder 11">
            <a:extLst>
              <a:ext uri="{FF2B5EF4-FFF2-40B4-BE49-F238E27FC236}">
                <a16:creationId xmlns:a16="http://schemas.microsoft.com/office/drawing/2014/main" id="{82190B39-D040-425A-9AD6-58A7533FEA6D}"/>
              </a:ext>
            </a:extLst>
          </p:cNvPr>
          <p:cNvSpPr>
            <a:spLocks noGrp="1"/>
          </p:cNvSpPr>
          <p:nvPr>
            <p:ph type="pic" sz="quarter" idx="13"/>
          </p:nvPr>
        </p:nvSpPr>
        <p:spPr>
          <a:xfrm>
            <a:off x="6665976" y="756284"/>
            <a:ext cx="4773168" cy="5349240"/>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1520621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content, and picture">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4A1CC7-4419-4A64-9DC9-AE157407AFB8}"/>
              </a:ext>
              <a:ext uri="{C183D7F6-B498-43B3-948B-1728B52AA6E4}">
                <adec:decorative xmlns:adec="http://schemas.microsoft.com/office/drawing/2017/decorative" val="1"/>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A2F8EC6-DD66-475C-B129-22B374F49A70}"/>
              </a:ext>
              <a:ext uri="{C183D7F6-B498-43B3-948B-1728B52AA6E4}">
                <adec:decorative xmlns:adec="http://schemas.microsoft.com/office/drawing/2017/decorative" val="1"/>
              </a:ext>
            </a:extLst>
          </p:cNvPr>
          <p:cNvSpPr/>
          <p:nvPr/>
        </p:nvSpPr>
        <p:spPr>
          <a:xfrm>
            <a:off x="0" y="-1"/>
            <a:ext cx="12192000" cy="6099048"/>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Freeform: Shape 11">
            <a:extLst>
              <a:ext uri="{FF2B5EF4-FFF2-40B4-BE49-F238E27FC236}">
                <a16:creationId xmlns:a16="http://schemas.microsoft.com/office/drawing/2014/main" id="{86FA963F-8B94-469B-B1A5-890D9134FB50}"/>
              </a:ext>
              <a:ext uri="{C183D7F6-B498-43B3-948B-1728B52AA6E4}">
                <adec:decorative xmlns:adec="http://schemas.microsoft.com/office/drawing/2017/decorative" val="1"/>
              </a:ext>
            </a:extLst>
          </p:cNvPr>
          <p:cNvSpPr/>
          <p:nvPr/>
        </p:nvSpPr>
        <p:spPr>
          <a:xfrm flipH="1">
            <a:off x="761999" y="0"/>
            <a:ext cx="11430001" cy="6168789"/>
          </a:xfrm>
          <a:custGeom>
            <a:avLst/>
            <a:gdLst>
              <a:gd name="connsiteX0" fmla="*/ 0 w 11430001"/>
              <a:gd name="connsiteY0" fmla="*/ 0 h 6168789"/>
              <a:gd name="connsiteX1" fmla="*/ 5334002 w 11430001"/>
              <a:gd name="connsiteY1" fmla="*/ 0 h 6168789"/>
              <a:gd name="connsiteX2" fmla="*/ 5334002 w 11430001"/>
              <a:gd name="connsiteY2" fmla="*/ 771523 h 6168789"/>
              <a:gd name="connsiteX3" fmla="*/ 11430001 w 11430001"/>
              <a:gd name="connsiteY3" fmla="*/ 771523 h 6168789"/>
              <a:gd name="connsiteX4" fmla="*/ 11430001 w 11430001"/>
              <a:gd name="connsiteY4" fmla="*/ 6168789 h 6168789"/>
              <a:gd name="connsiteX5" fmla="*/ 0 w 11430001"/>
              <a:gd name="connsiteY5" fmla="*/ 6168789 h 616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01" h="6168789">
                <a:moveTo>
                  <a:pt x="0" y="0"/>
                </a:moveTo>
                <a:lnTo>
                  <a:pt x="5334002" y="0"/>
                </a:lnTo>
                <a:lnTo>
                  <a:pt x="5334002" y="771523"/>
                </a:lnTo>
                <a:lnTo>
                  <a:pt x="11430001" y="771523"/>
                </a:lnTo>
                <a:lnTo>
                  <a:pt x="11430001" y="6168789"/>
                </a:lnTo>
                <a:lnTo>
                  <a:pt x="0" y="6168789"/>
                </a:lnTo>
                <a:close/>
              </a:path>
            </a:pathLst>
          </a:custGeom>
          <a:ln w="762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5">
            <a:extLst>
              <a:ext uri="{FF2B5EF4-FFF2-40B4-BE49-F238E27FC236}">
                <a16:creationId xmlns:a16="http://schemas.microsoft.com/office/drawing/2014/main" id="{4CD44A43-6E39-4FE6-87BB-C65CE8FC6B1A}"/>
              </a:ext>
            </a:extLst>
          </p:cNvPr>
          <p:cNvSpPr>
            <a:spLocks noGrp="1"/>
          </p:cNvSpPr>
          <p:nvPr>
            <p:ph type="title"/>
          </p:nvPr>
        </p:nvSpPr>
        <p:spPr>
          <a:xfrm>
            <a:off x="1517904" y="1517649"/>
            <a:ext cx="4754880" cy="1645920"/>
          </a:xfrm>
        </p:spPr>
        <p:txBody>
          <a:bodyPr>
            <a:normAutofit/>
          </a:bodyPr>
          <a:lstStyle>
            <a:lvl1pPr>
              <a:defRPr sz="3200"/>
            </a:lvl1pPr>
          </a:lstStyle>
          <a:p>
            <a:r>
              <a:rPr lang="en-US"/>
              <a:t>Click to edit Master title style</a:t>
            </a:r>
            <a:endParaRPr lang="en-US" dirty="0"/>
          </a:p>
        </p:txBody>
      </p:sp>
      <p:sp>
        <p:nvSpPr>
          <p:cNvPr id="5" name="Content Placeholder 5">
            <a:extLst>
              <a:ext uri="{FF2B5EF4-FFF2-40B4-BE49-F238E27FC236}">
                <a16:creationId xmlns:a16="http://schemas.microsoft.com/office/drawing/2014/main" id="{0C795068-4EB8-AD75-B4FA-E0676D823527}"/>
              </a:ext>
            </a:extLst>
          </p:cNvPr>
          <p:cNvSpPr>
            <a:spLocks noGrp="1"/>
          </p:cNvSpPr>
          <p:nvPr>
            <p:ph sz="quarter" idx="14"/>
          </p:nvPr>
        </p:nvSpPr>
        <p:spPr>
          <a:xfrm>
            <a:off x="1517904" y="3291840"/>
            <a:ext cx="4754880" cy="274320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Picture Placeholder 17">
            <a:extLst>
              <a:ext uri="{FF2B5EF4-FFF2-40B4-BE49-F238E27FC236}">
                <a16:creationId xmlns:a16="http://schemas.microsoft.com/office/drawing/2014/main" id="{5229EB0D-B986-4E26-BDF3-305AE3233EB7}"/>
              </a:ext>
            </a:extLst>
          </p:cNvPr>
          <p:cNvSpPr>
            <a:spLocks noGrp="1"/>
          </p:cNvSpPr>
          <p:nvPr>
            <p:ph type="pic" sz="quarter" idx="13"/>
          </p:nvPr>
        </p:nvSpPr>
        <p:spPr>
          <a:xfrm>
            <a:off x="6900954" y="883486"/>
            <a:ext cx="4562856" cy="5212513"/>
          </a:xfrm>
          <a:solidFill>
            <a:schemeClr val="accent6"/>
          </a:solidFill>
        </p:spPr>
        <p:txBody>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a:xfrm>
            <a:off x="758952" y="6400800"/>
            <a:ext cx="6099048" cy="365125"/>
          </a:xfrm>
          <a:prstGeom prst="rect">
            <a:avLst/>
          </a:prstGeom>
        </p:spPr>
        <p:txBody>
          <a:bodyPr/>
          <a:lstStyle/>
          <a:p>
            <a:endParaRPr lang="en-IN"/>
          </a:p>
        </p:txBody>
      </p:sp>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2693948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wo column">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a:xfrm>
            <a:off x="1517904" y="1517904"/>
            <a:ext cx="9144000" cy="1280160"/>
          </a:xfrm>
        </p:spPr>
        <p:txBody>
          <a:bodyPr>
            <a:normAutofit/>
          </a:bodyPr>
          <a:lstStyle>
            <a:lvl1pPr>
              <a:defRPr sz="3200"/>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56DDD407-AEC1-3D37-ADE9-45D0416B2084}"/>
              </a:ext>
            </a:extLst>
          </p:cNvPr>
          <p:cNvSpPr>
            <a:spLocks noGrp="1"/>
          </p:cNvSpPr>
          <p:nvPr>
            <p:ph sz="quarter" idx="14"/>
          </p:nvPr>
        </p:nvSpPr>
        <p:spPr>
          <a:xfrm>
            <a:off x="1517904" y="3108960"/>
            <a:ext cx="4334256" cy="301752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5">
            <a:extLst>
              <a:ext uri="{FF2B5EF4-FFF2-40B4-BE49-F238E27FC236}">
                <a16:creationId xmlns:a16="http://schemas.microsoft.com/office/drawing/2014/main" id="{6200E1C4-7A2D-07AE-8DB0-52CEF088A187}"/>
              </a:ext>
            </a:extLst>
          </p:cNvPr>
          <p:cNvSpPr>
            <a:spLocks noGrp="1"/>
          </p:cNvSpPr>
          <p:nvPr>
            <p:ph sz="quarter" idx="15"/>
          </p:nvPr>
        </p:nvSpPr>
        <p:spPr>
          <a:xfrm>
            <a:off x="6336792" y="3108960"/>
            <a:ext cx="4334256" cy="301752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a:xfrm>
            <a:off x="758952" y="6400800"/>
            <a:ext cx="6099048" cy="365125"/>
          </a:xfrm>
          <a:prstGeom prst="rect">
            <a:avLst/>
          </a:prstGeom>
        </p:spPr>
        <p:txBody>
          <a:bodyPr/>
          <a:lstStyle/>
          <a:p>
            <a:endParaRPr lang="en-IN"/>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200100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Two Content">
    <p:bg>
      <p:bgPr>
        <a:gradFill>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47E0814-6B26-FB38-93C1-BA5A000BD034}"/>
              </a:ext>
              <a:ext uri="{C183D7F6-B498-43B3-948B-1728B52AA6E4}">
                <adec:decorative xmlns:adec="http://schemas.microsoft.com/office/drawing/2017/decorative" val="1"/>
              </a:ext>
            </a:extLst>
          </p:cNvPr>
          <p:cNvSpPr/>
          <p:nvPr/>
        </p:nvSpPr>
        <p:spPr>
          <a:xfrm>
            <a:off x="0" y="762001"/>
            <a:ext cx="12192000" cy="6095999"/>
          </a:xfrm>
          <a:prstGeom prst="rect">
            <a:avLst/>
          </a:prstGeom>
          <a:solidFill>
            <a:schemeClr val="bg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a:xfrm>
            <a:off x="758952" y="1517904"/>
            <a:ext cx="5340096" cy="1911096"/>
          </a:xfrm>
        </p:spPr>
        <p:txBody>
          <a:bodyPr>
            <a:normAutofit/>
          </a:bodyPr>
          <a:lstStyle>
            <a:lvl1pPr>
              <a:defRPr sz="3200"/>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56DDD407-AEC1-3D37-ADE9-45D0416B2084}"/>
              </a:ext>
            </a:extLst>
          </p:cNvPr>
          <p:cNvSpPr>
            <a:spLocks noGrp="1"/>
          </p:cNvSpPr>
          <p:nvPr>
            <p:ph sz="quarter" idx="14"/>
          </p:nvPr>
        </p:nvSpPr>
        <p:spPr>
          <a:xfrm>
            <a:off x="6099048" y="1517904"/>
            <a:ext cx="5340096" cy="1911096"/>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5">
            <a:extLst>
              <a:ext uri="{FF2B5EF4-FFF2-40B4-BE49-F238E27FC236}">
                <a16:creationId xmlns:a16="http://schemas.microsoft.com/office/drawing/2014/main" id="{6200E1C4-7A2D-07AE-8DB0-52CEF088A187}"/>
              </a:ext>
            </a:extLst>
          </p:cNvPr>
          <p:cNvSpPr>
            <a:spLocks noGrp="1"/>
          </p:cNvSpPr>
          <p:nvPr>
            <p:ph sz="quarter" idx="15"/>
          </p:nvPr>
        </p:nvSpPr>
        <p:spPr>
          <a:xfrm>
            <a:off x="886968" y="3867912"/>
            <a:ext cx="10424160" cy="237744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a:xfrm>
            <a:off x="758952" y="6400800"/>
            <a:ext cx="6099048" cy="365125"/>
          </a:xfrm>
          <a:prstGeom prst="rect">
            <a:avLst/>
          </a:prstGeom>
        </p:spPr>
        <p:txBody>
          <a:bodyPr/>
          <a:lstStyle/>
          <a:p>
            <a:endParaRPr lang="en-IN"/>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fld id="{B1BA2E11-4EB9-4EB4-8215-38CFEC117F2C}" type="datetimeFigureOut">
              <a:rPr lang="en-IN" smtClean="0"/>
              <a:t>23-11-2024</a:t>
            </a:fld>
            <a:endParaRPr lang="en-IN"/>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62C80E2E-CE8E-4369-B06D-34D4579A7516}" type="slidenum">
              <a:rPr lang="en-IN" smtClean="0"/>
              <a:t>‹#›</a:t>
            </a:fld>
            <a:endParaRPr lang="en-IN"/>
          </a:p>
        </p:txBody>
      </p:sp>
    </p:spTree>
    <p:extLst>
      <p:ext uri="{BB962C8B-B14F-4D97-AF65-F5344CB8AC3E}">
        <p14:creationId xmlns:p14="http://schemas.microsoft.com/office/powerpoint/2010/main" val="27859900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theme" Target="../theme/theme2.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1D84C-7934-4E5B-B6E4-A1D6EC299551}"/>
              </a:ext>
            </a:extLst>
          </p:cNvPr>
          <p:cNvSpPr>
            <a:spLocks noGrp="1"/>
          </p:cNvSpPr>
          <p:nvPr>
            <p:ph type="title"/>
          </p:nvPr>
        </p:nvSpPr>
        <p:spPr>
          <a:xfrm>
            <a:off x="1517904" y="1517904"/>
            <a:ext cx="9144000" cy="13441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F6A990F-40AC-447A-964A-840C94A6471A}"/>
              </a:ext>
            </a:extLst>
          </p:cNvPr>
          <p:cNvSpPr>
            <a:spLocks noGrp="1"/>
          </p:cNvSpPr>
          <p:nvPr>
            <p:ph type="body" idx="1"/>
          </p:nvPr>
        </p:nvSpPr>
        <p:spPr>
          <a:xfrm>
            <a:off x="1517904" y="2971800"/>
            <a:ext cx="9144000" cy="312724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7D832A1-FFBA-48B6-B2D0-E5414F12838B}"/>
              </a:ext>
            </a:extLst>
          </p:cNvPr>
          <p:cNvSpPr>
            <a:spLocks noGrp="1"/>
          </p:cNvSpPr>
          <p:nvPr>
            <p:ph type="dt" sz="half" idx="2"/>
          </p:nvPr>
        </p:nvSpPr>
        <p:spPr>
          <a:xfrm>
            <a:off x="8805672" y="6400800"/>
            <a:ext cx="1865376" cy="365125"/>
          </a:xfrm>
          <a:prstGeom prst="rect">
            <a:avLst/>
          </a:prstGeom>
        </p:spPr>
        <p:txBody>
          <a:bodyPr vert="horz" lIns="91440" tIns="45720" rIns="91440" bIns="45720" rtlCol="0" anchor="ctr"/>
          <a:lstStyle>
            <a:lvl1pPr algn="r">
              <a:defRPr sz="1000">
                <a:solidFill>
                  <a:schemeClr val="tx1"/>
                </a:solidFill>
              </a:defRPr>
            </a:lvl1pPr>
          </a:lstStyle>
          <a:p>
            <a:fld id="{B1BA2E11-4EB9-4EB4-8215-38CFEC117F2C}" type="datetimeFigureOut">
              <a:rPr lang="en-IN" smtClean="0"/>
              <a:t>23-11-2024</a:t>
            </a:fld>
            <a:endParaRPr lang="en-IN"/>
          </a:p>
        </p:txBody>
      </p:sp>
      <p:sp>
        <p:nvSpPr>
          <p:cNvPr id="5" name="Footer Placeholder 4">
            <a:extLst>
              <a:ext uri="{FF2B5EF4-FFF2-40B4-BE49-F238E27FC236}">
                <a16:creationId xmlns:a16="http://schemas.microsoft.com/office/drawing/2014/main" id="{0F933EC1-4EE2-4453-841C-CFDFE708948E}"/>
              </a:ext>
            </a:extLst>
          </p:cNvPr>
          <p:cNvSpPr>
            <a:spLocks noGrp="1"/>
          </p:cNvSpPr>
          <p:nvPr>
            <p:ph type="ftr" sz="quarter" idx="3"/>
          </p:nvPr>
        </p:nvSpPr>
        <p:spPr>
          <a:xfrm>
            <a:off x="758952" y="6400800"/>
            <a:ext cx="6099048"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a:extLst>
              <a:ext uri="{FF2B5EF4-FFF2-40B4-BE49-F238E27FC236}">
                <a16:creationId xmlns:a16="http://schemas.microsoft.com/office/drawing/2014/main" id="{C3CEBA78-E732-44EF-BA0B-FC42F7931311}"/>
              </a:ext>
            </a:extLst>
          </p:cNvPr>
          <p:cNvSpPr>
            <a:spLocks noGrp="1"/>
          </p:cNvSpPr>
          <p:nvPr>
            <p:ph type="sldNum" sz="quarter" idx="4"/>
          </p:nvPr>
        </p:nvSpPr>
        <p:spPr>
          <a:xfrm>
            <a:off x="10899648" y="6400800"/>
            <a:ext cx="530352" cy="365125"/>
          </a:xfrm>
          <a:prstGeom prst="rect">
            <a:avLst/>
          </a:prstGeom>
        </p:spPr>
        <p:txBody>
          <a:bodyPr vert="horz" lIns="91440" tIns="45720" rIns="91440" bIns="45720" rtlCol="0" anchor="ctr"/>
          <a:lstStyle>
            <a:lvl1pPr algn="r">
              <a:defRPr sz="1000" b="1">
                <a:solidFill>
                  <a:schemeClr val="tx1"/>
                </a:solidFill>
              </a:defRPr>
            </a:lvl1pPr>
          </a:lstStyle>
          <a:p>
            <a:fld id="{62C80E2E-CE8E-4369-B06D-34D4579A7516}" type="slidenum">
              <a:rPr lang="en-IN" smtClean="0"/>
              <a:t>‹#›</a:t>
            </a:fld>
            <a:endParaRPr lang="en-IN"/>
          </a:p>
        </p:txBody>
      </p:sp>
      <p:sp>
        <p:nvSpPr>
          <p:cNvPr id="8" name="Freeform: Shape 7">
            <a:extLst>
              <a:ext uri="{FF2B5EF4-FFF2-40B4-BE49-F238E27FC236}">
                <a16:creationId xmlns:a16="http://schemas.microsoft.com/office/drawing/2014/main" id="{49306479-8C4D-4E4A-A330-DFC80A8A01BE}"/>
              </a:ext>
            </a:extLst>
          </p:cNvPr>
          <p:cNvSpPr/>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099840929"/>
      </p:ext>
    </p:extLst>
  </p:cSld>
  <p:clrMap bg1="lt1" tx1="dk1" bg2="lt2" tx2="dk2" accent1="accent1" accent2="accent2" accent3="accent3" accent4="accent4" accent5="accent5" accent6="accent6" hlink="hlink" folHlink="folHlink"/>
  <p:sldLayoutIdLst>
    <p:sldLayoutId id="2147483963" r:id="rId1"/>
    <p:sldLayoutId id="2147483964" r:id="rId2"/>
    <p:sldLayoutId id="2147483965" r:id="rId3"/>
    <p:sldLayoutId id="2147483966" r:id="rId4"/>
    <p:sldLayoutId id="2147483967" r:id="rId5"/>
    <p:sldLayoutId id="2147483968" r:id="rId6"/>
    <p:sldLayoutId id="2147483969" r:id="rId7"/>
    <p:sldLayoutId id="2147483970" r:id="rId8"/>
    <p:sldLayoutId id="2147483971" r:id="rId9"/>
    <p:sldLayoutId id="2147483972" r:id="rId10"/>
    <p:sldLayoutId id="2147483973" r:id="rId11"/>
    <p:sldLayoutId id="2147483974" r:id="rId12"/>
    <p:sldLayoutId id="2147483975" r:id="rId13"/>
    <p:sldLayoutId id="2147483976" r:id="rId14"/>
    <p:sldLayoutId id="2147483860" r:id="rId15"/>
    <p:sldLayoutId id="2147483861" r:id="rId16"/>
  </p:sldLayoutIdLst>
  <p:txStyles>
    <p:titleStyle>
      <a:lvl1pPr algn="l" defTabSz="914400" rtl="0" eaLnBrk="1" latinLnBrk="0" hangingPunct="1">
        <a:lnSpc>
          <a:spcPct val="95000"/>
        </a:lnSpc>
        <a:spcBef>
          <a:spcPct val="0"/>
        </a:spcBef>
        <a:buNone/>
        <a:defRPr sz="4200" kern="1200" spc="-50" baseline="0">
          <a:solidFill>
            <a:schemeClr val="tx1"/>
          </a:solidFill>
          <a:latin typeface="+mj-lt"/>
          <a:ea typeface="+mj-ea"/>
          <a:cs typeface="+mj-cs"/>
        </a:defRPr>
      </a:lvl1pPr>
    </p:titleStyle>
    <p:bodyStyle>
      <a:lvl1pPr marL="365760" indent="-365760" algn="l" defTabSz="914400" rtl="0" eaLnBrk="1" latinLnBrk="0" hangingPunct="1">
        <a:lnSpc>
          <a:spcPct val="105000"/>
        </a:lnSpc>
        <a:spcBef>
          <a:spcPts val="900"/>
        </a:spcBef>
        <a:buClr>
          <a:schemeClr val="accent5"/>
        </a:buClr>
        <a:buFont typeface="Avenir Next LT Pro" panose="020B0504020202020204" pitchFamily="34" charset="0"/>
        <a:buChar char="+"/>
        <a:defRPr sz="2600" kern="1200">
          <a:solidFill>
            <a:schemeClr val="tx1"/>
          </a:solidFill>
          <a:latin typeface="+mn-lt"/>
          <a:ea typeface="+mn-ea"/>
          <a:cs typeface="+mn-cs"/>
        </a:defRPr>
      </a:lvl1pPr>
      <a:lvl2pPr marL="365760" indent="0" algn="l" defTabSz="914400" rtl="0" eaLnBrk="1" latinLnBrk="0" hangingPunct="1">
        <a:lnSpc>
          <a:spcPct val="105000"/>
        </a:lnSpc>
        <a:spcBef>
          <a:spcPts val="9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640080"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2000" kern="1200">
          <a:solidFill>
            <a:schemeClr val="tx1"/>
          </a:solidFill>
          <a:latin typeface="+mn-lt"/>
          <a:ea typeface="+mn-ea"/>
          <a:cs typeface="+mn-cs"/>
        </a:defRPr>
      </a:lvl3pPr>
      <a:lvl4pPr marL="640080" indent="0" algn="l" defTabSz="914400" rtl="0" eaLnBrk="1" latinLnBrk="0" hangingPunct="1">
        <a:lnSpc>
          <a:spcPct val="105000"/>
        </a:lnSpc>
        <a:spcBef>
          <a:spcPts val="600"/>
        </a:spcBef>
        <a:buFontTx/>
        <a:buNone/>
        <a:defRPr sz="1800" i="1" kern="1200">
          <a:solidFill>
            <a:schemeClr val="tx1">
              <a:lumMod val="75000"/>
              <a:lumOff val="25000"/>
            </a:schemeClr>
          </a:solidFill>
          <a:latin typeface="+mn-lt"/>
          <a:ea typeface="+mn-ea"/>
          <a:cs typeface="+mn-cs"/>
        </a:defRPr>
      </a:lvl4pPr>
      <a:lvl5pPr marL="886968"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830B04-377B-C76B-A626-279E21EF08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9823BBE-88BB-2E34-FBC2-B21E2C1EC9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4CD678C-1F1A-BE18-F7DA-C674FA47C4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BA2E11-4EB9-4EB4-8215-38CFEC117F2C}" type="datetimeFigureOut">
              <a:rPr lang="en-IN" smtClean="0"/>
              <a:t>23-11-2024</a:t>
            </a:fld>
            <a:endParaRPr lang="en-IN"/>
          </a:p>
        </p:txBody>
      </p:sp>
      <p:sp>
        <p:nvSpPr>
          <p:cNvPr id="5" name="Footer Placeholder 4">
            <a:extLst>
              <a:ext uri="{FF2B5EF4-FFF2-40B4-BE49-F238E27FC236}">
                <a16:creationId xmlns:a16="http://schemas.microsoft.com/office/drawing/2014/main" id="{E2547B8E-CB3E-C92C-1D3C-BDD3F0F841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B0F0587-3BC5-4465-278B-B33954FDFFB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80E2E-CE8E-4369-B06D-34D4579A7516}" type="slidenum">
              <a:rPr lang="en-IN" smtClean="0"/>
              <a:t>‹#›</a:t>
            </a:fld>
            <a:endParaRPr lang="en-IN"/>
          </a:p>
        </p:txBody>
      </p:sp>
    </p:spTree>
    <p:extLst>
      <p:ext uri="{BB962C8B-B14F-4D97-AF65-F5344CB8AC3E}">
        <p14:creationId xmlns:p14="http://schemas.microsoft.com/office/powerpoint/2010/main" val="3949629737"/>
      </p:ext>
    </p:extLst>
  </p:cSld>
  <p:clrMap bg1="lt1" tx1="dk1" bg2="lt2" tx2="dk2" accent1="accent1" accent2="accent2" accent3="accent3" accent4="accent4" accent5="accent5" accent6="accent6" hlink="hlink" folHlink="folHlink"/>
  <p:sldLayoutIdLst>
    <p:sldLayoutId id="2147483978" r:id="rId1"/>
    <p:sldLayoutId id="2147483979" r:id="rId2"/>
    <p:sldLayoutId id="2147483980" r:id="rId3"/>
    <p:sldLayoutId id="2147483981" r:id="rId4"/>
    <p:sldLayoutId id="2147483982" r:id="rId5"/>
    <p:sldLayoutId id="2147483983" r:id="rId6"/>
    <p:sldLayoutId id="2147483984" r:id="rId7"/>
    <p:sldLayoutId id="2147483985" r:id="rId8"/>
    <p:sldLayoutId id="2147483986" r:id="rId9"/>
    <p:sldLayoutId id="2147483987" r:id="rId10"/>
    <p:sldLayoutId id="2147483988" r:id="rId11"/>
    <p:sldLayoutId id="214748398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hislide.io/" TargetMode="Externa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bject 3">
            <a:extLst>
              <a:ext uri="{FF2B5EF4-FFF2-40B4-BE49-F238E27FC236}">
                <a16:creationId xmlns:a16="http://schemas.microsoft.com/office/drawing/2014/main" id="{73078350-2E1B-7275-1A67-4C72A0827D2B}"/>
              </a:ext>
            </a:extLst>
          </p:cNvPr>
          <p:cNvPicPr/>
          <p:nvPr/>
        </p:nvPicPr>
        <p:blipFill>
          <a:blip r:embed="rId2" cstate="print"/>
          <a:stretch>
            <a:fillRect/>
          </a:stretch>
        </p:blipFill>
        <p:spPr>
          <a:xfrm>
            <a:off x="799852" y="1201005"/>
            <a:ext cx="1292287" cy="1373580"/>
          </a:xfrm>
          <a:prstGeom prst="rect">
            <a:avLst/>
          </a:prstGeom>
        </p:spPr>
      </p:pic>
      <p:sp>
        <p:nvSpPr>
          <p:cNvPr id="8" name="object 2">
            <a:extLst>
              <a:ext uri="{FF2B5EF4-FFF2-40B4-BE49-F238E27FC236}">
                <a16:creationId xmlns:a16="http://schemas.microsoft.com/office/drawing/2014/main" id="{D3BDF2DA-1AEE-B41A-2DAA-2E9812826AA3}"/>
              </a:ext>
            </a:extLst>
          </p:cNvPr>
          <p:cNvSpPr txBox="1">
            <a:spLocks noGrp="1"/>
          </p:cNvSpPr>
          <p:nvPr>
            <p:ph type="title"/>
          </p:nvPr>
        </p:nvSpPr>
        <p:spPr>
          <a:xfrm>
            <a:off x="-1297859" y="1201004"/>
            <a:ext cx="12279836" cy="1373581"/>
          </a:xfrm>
          <a:prstGeom prst="rect">
            <a:avLst/>
          </a:prstGeom>
        </p:spPr>
        <p:txBody>
          <a:bodyPr vert="horz" wrap="square" lIns="0" tIns="67945" rIns="0" bIns="0" rtlCol="0">
            <a:spAutoFit/>
          </a:bodyPr>
          <a:lstStyle/>
          <a:p>
            <a:pPr marL="3137535" marR="5080" indent="-492759" algn="ctr">
              <a:lnSpc>
                <a:spcPts val="3460"/>
              </a:lnSpc>
              <a:spcBef>
                <a:spcPts val="535"/>
              </a:spcBef>
            </a:pPr>
            <a:r>
              <a:rPr sz="2200" b="1" dirty="0">
                <a:solidFill>
                  <a:schemeClr val="tx1"/>
                </a:solidFill>
                <a:latin typeface="Times New Roman" panose="02020603050405020304" pitchFamily="18" charset="0"/>
                <a:cs typeface="Times New Roman" panose="02020603050405020304" pitchFamily="18" charset="0"/>
              </a:rPr>
              <a:t>DHANALAKSHMI</a:t>
            </a:r>
            <a:r>
              <a:rPr sz="2200" b="1" spc="-35" dirty="0">
                <a:solidFill>
                  <a:schemeClr val="tx1"/>
                </a:solidFill>
                <a:latin typeface="Times New Roman" panose="02020603050405020304" pitchFamily="18" charset="0"/>
                <a:cs typeface="Times New Roman" panose="02020603050405020304" pitchFamily="18" charset="0"/>
              </a:rPr>
              <a:t> </a:t>
            </a:r>
            <a:r>
              <a:rPr sz="2200" b="1" spc="-45" dirty="0">
                <a:solidFill>
                  <a:schemeClr val="tx1"/>
                </a:solidFill>
                <a:latin typeface="Times New Roman" panose="02020603050405020304" pitchFamily="18" charset="0"/>
                <a:cs typeface="Times New Roman" panose="02020603050405020304" pitchFamily="18" charset="0"/>
              </a:rPr>
              <a:t>SRINIVASAN </a:t>
            </a:r>
            <a:r>
              <a:rPr sz="2200" b="1" dirty="0">
                <a:solidFill>
                  <a:schemeClr val="tx1"/>
                </a:solidFill>
                <a:latin typeface="Times New Roman" panose="02020603050405020304" pitchFamily="18" charset="0"/>
                <a:cs typeface="Times New Roman" panose="02020603050405020304" pitchFamily="18" charset="0"/>
              </a:rPr>
              <a:t>ENGINEERING</a:t>
            </a:r>
            <a:r>
              <a:rPr sz="2200" b="1" spc="-10" dirty="0">
                <a:solidFill>
                  <a:schemeClr val="tx1"/>
                </a:solidFill>
                <a:latin typeface="Times New Roman" panose="02020603050405020304" pitchFamily="18" charset="0"/>
                <a:cs typeface="Times New Roman" panose="02020603050405020304" pitchFamily="18" charset="0"/>
              </a:rPr>
              <a:t> COLLEGE</a:t>
            </a:r>
            <a:r>
              <a:rPr lang="en-US" sz="2200" b="1" spc="-10" dirty="0">
                <a:solidFill>
                  <a:schemeClr val="tx1"/>
                </a:solidFill>
                <a:latin typeface="Times New Roman" panose="02020603050405020304" pitchFamily="18" charset="0"/>
                <a:cs typeface="Times New Roman" panose="02020603050405020304" pitchFamily="18" charset="0"/>
              </a:rPr>
              <a:t> </a:t>
            </a:r>
            <a:br>
              <a:rPr lang="en-US" sz="2200" b="1" spc="-10" dirty="0">
                <a:solidFill>
                  <a:schemeClr val="tx1"/>
                </a:solidFill>
                <a:latin typeface="Times New Roman" panose="02020603050405020304" pitchFamily="18" charset="0"/>
                <a:cs typeface="Times New Roman" panose="02020603050405020304" pitchFamily="18" charset="0"/>
              </a:rPr>
            </a:br>
            <a:r>
              <a:rPr lang="en-US" sz="2200" b="1" spc="-10" dirty="0">
                <a:solidFill>
                  <a:schemeClr val="tx1"/>
                </a:solidFill>
                <a:latin typeface="Times New Roman" panose="02020603050405020304" pitchFamily="18" charset="0"/>
                <a:cs typeface="Times New Roman" panose="02020603050405020304" pitchFamily="18" charset="0"/>
              </a:rPr>
              <a:t>(AUTONOMOUS)</a:t>
            </a:r>
            <a:br>
              <a:rPr lang="en-US" sz="2200" b="1" spc="-10" dirty="0">
                <a:solidFill>
                  <a:schemeClr val="tx1"/>
                </a:solidFill>
                <a:latin typeface="Times New Roman" panose="02020603050405020304" pitchFamily="18" charset="0"/>
                <a:cs typeface="Times New Roman" panose="02020603050405020304" pitchFamily="18" charset="0"/>
              </a:rPr>
            </a:br>
            <a:r>
              <a:rPr lang="en-US" sz="2200" b="1" spc="-10" dirty="0">
                <a:solidFill>
                  <a:schemeClr val="tx1"/>
                </a:solidFill>
                <a:latin typeface="Times New Roman" panose="02020603050405020304" pitchFamily="18" charset="0"/>
                <a:cs typeface="Times New Roman" panose="02020603050405020304" pitchFamily="18" charset="0"/>
              </a:rPr>
              <a:t>PERAMBALUR - 621212</a:t>
            </a:r>
            <a:endParaRPr sz="2200" b="1" dirty="0">
              <a:solidFill>
                <a:schemeClr val="tx1"/>
              </a:solidFill>
              <a:latin typeface="Times New Roman" panose="02020603050405020304" pitchFamily="18" charset="0"/>
              <a:cs typeface="Times New Roman" panose="02020603050405020304" pitchFamily="18" charset="0"/>
            </a:endParaRPr>
          </a:p>
        </p:txBody>
      </p:sp>
      <p:pic>
        <p:nvPicPr>
          <p:cNvPr id="9" name="Picture 2" descr="Welcome to the Dhanalakshmi Srinivasan Group of Institutions, Perambalur!">
            <a:extLst>
              <a:ext uri="{FF2B5EF4-FFF2-40B4-BE49-F238E27FC236}">
                <a16:creationId xmlns:a16="http://schemas.microsoft.com/office/drawing/2014/main" id="{206772B0-3003-BE04-7DEF-E56E364D38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96506" y="1201004"/>
            <a:ext cx="1095642" cy="1373581"/>
          </a:xfrm>
          <a:prstGeom prst="rect">
            <a:avLst/>
          </a:prstGeom>
          <a:noFill/>
          <a:extLst>
            <a:ext uri="{909E8E84-426E-40DD-AFC4-6F175D3DCCD1}">
              <a14:hiddenFill xmlns:a14="http://schemas.microsoft.com/office/drawing/2010/main">
                <a:solidFill>
                  <a:srgbClr val="FFFFFF"/>
                </a:solidFill>
              </a14:hiddenFill>
            </a:ext>
          </a:extLst>
        </p:spPr>
      </p:pic>
      <p:sp>
        <p:nvSpPr>
          <p:cNvPr id="10" name="object 4">
            <a:extLst>
              <a:ext uri="{FF2B5EF4-FFF2-40B4-BE49-F238E27FC236}">
                <a16:creationId xmlns:a16="http://schemas.microsoft.com/office/drawing/2014/main" id="{99A18152-0873-7E72-67CA-D46D3CD066A2}"/>
              </a:ext>
            </a:extLst>
          </p:cNvPr>
          <p:cNvSpPr txBox="1">
            <a:spLocks/>
          </p:cNvSpPr>
          <p:nvPr/>
        </p:nvSpPr>
        <p:spPr>
          <a:xfrm>
            <a:off x="1603085" y="2860560"/>
            <a:ext cx="9143640" cy="628377"/>
          </a:xfrm>
          <a:prstGeom prst="rect">
            <a:avLst/>
          </a:prstGeom>
        </p:spPr>
        <p:txBody>
          <a:bodyPr vert="horz" wrap="square" lIns="0" tIns="12700" rIns="0" bIns="0" rtlCol="0">
            <a:sp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spcBef>
                <a:spcPts val="100"/>
              </a:spcBef>
              <a:buNone/>
            </a:pPr>
            <a:r>
              <a:rPr lang="en-US" sz="2000" b="1" spc="-25" dirty="0">
                <a:solidFill>
                  <a:srgbClr val="FF0000"/>
                </a:solidFill>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ETHEREUM-BASED KYC FRAMEWORK FOR IMPROVED CUSTOMER VERIFICATION IN BANKING</a:t>
            </a:r>
            <a:endParaRPr lang="en-US" sz="2000" b="1" spc="-10" dirty="0">
              <a:solidFill>
                <a:schemeClr val="tx1"/>
              </a:solidFill>
              <a:latin typeface="Times New Roman" panose="02020603050405020304" pitchFamily="18" charset="0"/>
              <a:cs typeface="Times New Roman" panose="02020603050405020304" pitchFamily="18" charset="0"/>
            </a:endParaRPr>
          </a:p>
        </p:txBody>
      </p:sp>
      <p:sp>
        <p:nvSpPr>
          <p:cNvPr id="11" name="object 7">
            <a:extLst>
              <a:ext uri="{FF2B5EF4-FFF2-40B4-BE49-F238E27FC236}">
                <a16:creationId xmlns:a16="http://schemas.microsoft.com/office/drawing/2014/main" id="{965C11C0-F3DF-9607-3826-F7C4CF1CC534}"/>
              </a:ext>
            </a:extLst>
          </p:cNvPr>
          <p:cNvSpPr txBox="1"/>
          <p:nvPr/>
        </p:nvSpPr>
        <p:spPr>
          <a:xfrm>
            <a:off x="7838114" y="4563483"/>
            <a:ext cx="3901601" cy="1287532"/>
          </a:xfrm>
          <a:prstGeom prst="rect">
            <a:avLst/>
          </a:prstGeom>
        </p:spPr>
        <p:txBody>
          <a:bodyPr vert="horz" wrap="square" lIns="0" tIns="12700" rIns="0" bIns="0" rtlCol="0">
            <a:spAutoFit/>
          </a:bodyPr>
          <a:lstStyle/>
          <a:p>
            <a:pPr marL="12700">
              <a:lnSpc>
                <a:spcPct val="100000"/>
              </a:lnSpc>
              <a:spcBef>
                <a:spcPts val="100"/>
              </a:spcBef>
            </a:pPr>
            <a:r>
              <a:rPr sz="2400" b="1" dirty="0">
                <a:solidFill>
                  <a:srgbClr val="FF0000"/>
                </a:solidFill>
                <a:latin typeface="Times New Roman" panose="02020603050405020304" pitchFamily="18" charset="0"/>
                <a:cs typeface="Times New Roman" panose="02020603050405020304" pitchFamily="18" charset="0"/>
              </a:rPr>
              <a:t>GUIDED</a:t>
            </a:r>
            <a:r>
              <a:rPr sz="2400" b="1" spc="-60" dirty="0">
                <a:solidFill>
                  <a:srgbClr val="FF0000"/>
                </a:solidFill>
                <a:latin typeface="Times New Roman" panose="02020603050405020304" pitchFamily="18" charset="0"/>
                <a:cs typeface="Times New Roman" panose="02020603050405020304" pitchFamily="18" charset="0"/>
              </a:rPr>
              <a:t> </a:t>
            </a:r>
            <a:r>
              <a:rPr sz="2400" b="1" spc="-25" dirty="0">
                <a:solidFill>
                  <a:srgbClr val="FF0000"/>
                </a:solidFill>
                <a:latin typeface="Times New Roman" panose="02020603050405020304" pitchFamily="18" charset="0"/>
                <a:cs typeface="Times New Roman" panose="02020603050405020304" pitchFamily="18" charset="0"/>
              </a:rPr>
              <a:t>BY:</a:t>
            </a:r>
            <a:endParaRPr lang="en-US" sz="2400" b="1" dirty="0">
              <a:solidFill>
                <a:srgbClr val="FF0000"/>
              </a:solidFill>
              <a:latin typeface="Times New Roman" panose="02020603050405020304" pitchFamily="18" charset="0"/>
              <a:cs typeface="Times New Roman" panose="02020603050405020304" pitchFamily="18" charset="0"/>
            </a:endParaRPr>
          </a:p>
          <a:p>
            <a:pPr marL="12700">
              <a:lnSpc>
                <a:spcPct val="100000"/>
              </a:lnSpc>
              <a:spcBef>
                <a:spcPts val="100"/>
              </a:spcBef>
            </a:pPr>
            <a:r>
              <a:rPr lang="en-US" sz="2000" b="1" dirty="0">
                <a:latin typeface="Times New Roman" panose="02020603050405020304" pitchFamily="18" charset="0"/>
                <a:cs typeface="Times New Roman" panose="02020603050405020304" pitchFamily="18" charset="0"/>
              </a:rPr>
              <a:t>Mrs. S. FRANCIS SHAMILI M.E., </a:t>
            </a:r>
            <a:r>
              <a:rPr lang="en-US" sz="2000" b="1" spc="-8" dirty="0">
                <a:latin typeface="Times New Roman" panose="02020603050405020304" pitchFamily="18" charset="0"/>
                <a:cs typeface="Times New Roman" panose="02020603050405020304" pitchFamily="18" charset="0"/>
              </a:rPr>
              <a:t>ASSISTANT PROFESSOR -</a:t>
            </a:r>
            <a:r>
              <a:rPr lang="en-US" sz="2000" b="1" spc="-4" dirty="0">
                <a:latin typeface="Times New Roman" panose="02020603050405020304" pitchFamily="18" charset="0"/>
                <a:cs typeface="Times New Roman" panose="02020603050405020304" pitchFamily="18" charset="0"/>
              </a:rPr>
              <a:t> CSE</a:t>
            </a:r>
            <a:endParaRPr lang="en-US" sz="2000" b="1" dirty="0">
              <a:latin typeface="Times New Roman" panose="02020603050405020304" pitchFamily="18" charset="0"/>
              <a:cs typeface="Times New Roman" panose="02020603050405020304" pitchFamily="18" charset="0"/>
            </a:endParaRPr>
          </a:p>
          <a:p>
            <a:pPr marL="12700">
              <a:lnSpc>
                <a:spcPct val="100000"/>
              </a:lnSpc>
            </a:pPr>
            <a:endParaRPr dirty="0">
              <a:latin typeface="Times New Roman"/>
              <a:cs typeface="Times New Roman"/>
            </a:endParaRPr>
          </a:p>
        </p:txBody>
      </p:sp>
      <p:sp>
        <p:nvSpPr>
          <p:cNvPr id="12" name="object 6">
            <a:extLst>
              <a:ext uri="{FF2B5EF4-FFF2-40B4-BE49-F238E27FC236}">
                <a16:creationId xmlns:a16="http://schemas.microsoft.com/office/drawing/2014/main" id="{93876676-D8CB-D37E-C4B1-D96F24D9E186}"/>
              </a:ext>
            </a:extLst>
          </p:cNvPr>
          <p:cNvSpPr txBox="1"/>
          <p:nvPr/>
        </p:nvSpPr>
        <p:spPr>
          <a:xfrm>
            <a:off x="799852" y="4563483"/>
            <a:ext cx="4938715" cy="1664558"/>
          </a:xfrm>
          <a:prstGeom prst="rect">
            <a:avLst/>
          </a:prstGeom>
        </p:spPr>
        <p:txBody>
          <a:bodyPr vert="horz" wrap="square" lIns="0" tIns="12700" rIns="0" bIns="0" rtlCol="0">
            <a:spAutoFit/>
          </a:bodyPr>
          <a:lstStyle/>
          <a:p>
            <a:pPr marL="12700" marR="5080">
              <a:lnSpc>
                <a:spcPct val="100000"/>
              </a:lnSpc>
              <a:spcBef>
                <a:spcPts val="100"/>
              </a:spcBef>
            </a:pPr>
            <a:r>
              <a:rPr lang="en-US" sz="2400" b="1" spc="-10" dirty="0">
                <a:solidFill>
                  <a:srgbClr val="FF0000"/>
                </a:solidFill>
                <a:latin typeface="Times New Roman"/>
                <a:cs typeface="Times New Roman"/>
              </a:rPr>
              <a:t>PRESENTED BY:</a:t>
            </a:r>
          </a:p>
          <a:p>
            <a:pPr marL="12700" marR="5080">
              <a:lnSpc>
                <a:spcPct val="100000"/>
              </a:lnSpc>
              <a:spcBef>
                <a:spcPts val="100"/>
              </a:spcBef>
            </a:pPr>
            <a:r>
              <a:rPr lang="en-US" sz="2000" b="1" spc="-10" dirty="0">
                <a:latin typeface="Times New Roman"/>
                <a:cs typeface="Times New Roman"/>
              </a:rPr>
              <a:t>RIYAZ AHAMED J               (810421104141)</a:t>
            </a:r>
          </a:p>
          <a:p>
            <a:pPr marL="12700" marR="5080">
              <a:lnSpc>
                <a:spcPct val="100000"/>
              </a:lnSpc>
              <a:spcBef>
                <a:spcPts val="100"/>
              </a:spcBef>
            </a:pPr>
            <a:r>
              <a:rPr sz="2000" b="1" spc="-10" dirty="0">
                <a:latin typeface="Times New Roman"/>
                <a:cs typeface="Times New Roman"/>
              </a:rPr>
              <a:t>S</a:t>
            </a:r>
            <a:r>
              <a:rPr lang="en-US" sz="2000" b="1" spc="-10" dirty="0">
                <a:latin typeface="Times New Roman"/>
                <a:cs typeface="Times New Roman"/>
              </a:rPr>
              <a:t>IVASAKTHI S</a:t>
            </a:r>
            <a:r>
              <a:rPr sz="2000" b="1" spc="-10" dirty="0">
                <a:latin typeface="Times New Roman"/>
                <a:cs typeface="Times New Roman"/>
              </a:rPr>
              <a:t> </a:t>
            </a:r>
            <a:r>
              <a:rPr lang="en-US" sz="2000" b="1" spc="-10" dirty="0">
                <a:latin typeface="Times New Roman"/>
                <a:cs typeface="Times New Roman"/>
              </a:rPr>
              <a:t>                     </a:t>
            </a:r>
            <a:r>
              <a:rPr sz="2000" b="1" spc="-10" dirty="0">
                <a:latin typeface="Times New Roman"/>
                <a:cs typeface="Times New Roman"/>
              </a:rPr>
              <a:t>(</a:t>
            </a:r>
            <a:r>
              <a:rPr lang="en-US" sz="2000" b="1" spc="-10" dirty="0">
                <a:latin typeface="Times New Roman"/>
                <a:cs typeface="Times New Roman"/>
              </a:rPr>
              <a:t>810421104165</a:t>
            </a:r>
            <a:r>
              <a:rPr sz="2000" b="1" spc="-10" dirty="0">
                <a:latin typeface="Times New Roman"/>
                <a:cs typeface="Times New Roman"/>
              </a:rPr>
              <a:t>)</a:t>
            </a:r>
            <a:endParaRPr lang="en-US" sz="2000" b="1" spc="-10" dirty="0">
              <a:latin typeface="Times New Roman"/>
              <a:cs typeface="Times New Roman"/>
            </a:endParaRPr>
          </a:p>
          <a:p>
            <a:pPr marL="12700" marR="5080">
              <a:lnSpc>
                <a:spcPct val="100000"/>
              </a:lnSpc>
              <a:spcBef>
                <a:spcPts val="100"/>
              </a:spcBef>
            </a:pPr>
            <a:r>
              <a:rPr lang="en-IN" sz="2000" b="1" spc="-10" dirty="0">
                <a:latin typeface="Times New Roman"/>
                <a:cs typeface="Times New Roman"/>
              </a:rPr>
              <a:t>THANIGASALAM V            (810421104177)</a:t>
            </a:r>
          </a:p>
          <a:p>
            <a:pPr marL="12700" marR="5080">
              <a:lnSpc>
                <a:spcPct val="100000"/>
              </a:lnSpc>
              <a:spcBef>
                <a:spcPts val="100"/>
              </a:spcBef>
            </a:pPr>
            <a:r>
              <a:rPr lang="en-IN" sz="2000" b="1" spc="-10" dirty="0">
                <a:latin typeface="Times New Roman"/>
                <a:cs typeface="Times New Roman"/>
              </a:rPr>
              <a:t>YUVARAJ K                           (810421104192)</a:t>
            </a:r>
            <a:endParaRPr sz="2000" dirty="0">
              <a:latin typeface="Times New Roman"/>
              <a:cs typeface="Times New Roman"/>
            </a:endParaRPr>
          </a:p>
        </p:txBody>
      </p:sp>
      <p:sp>
        <p:nvSpPr>
          <p:cNvPr id="3" name="object 10">
            <a:extLst>
              <a:ext uri="{FF2B5EF4-FFF2-40B4-BE49-F238E27FC236}">
                <a16:creationId xmlns:a16="http://schemas.microsoft.com/office/drawing/2014/main" id="{72252E95-B064-7419-EAFE-FB2EF994505F}"/>
              </a:ext>
            </a:extLst>
          </p:cNvPr>
          <p:cNvSpPr txBox="1"/>
          <p:nvPr/>
        </p:nvSpPr>
        <p:spPr>
          <a:xfrm>
            <a:off x="5394796" y="2700152"/>
            <a:ext cx="1560218" cy="2695610"/>
          </a:xfrm>
          <a:prstGeom prst="rect">
            <a:avLst/>
          </a:prstGeom>
        </p:spPr>
        <p:txBody>
          <a:bodyPr vert="horz" wrap="square" lIns="0" tIns="12700" rIns="0" bIns="0" rtlCol="0">
            <a:spAutoFit/>
          </a:bodyPr>
          <a:lstStyle/>
          <a:p>
            <a:pPr marL="12700" marR="5080" algn="ctr">
              <a:lnSpc>
                <a:spcPct val="100000"/>
              </a:lnSpc>
            </a:pPr>
            <a:endParaRPr lang="en-US" sz="2800" b="1" spc="-25" dirty="0">
              <a:solidFill>
                <a:srgbClr val="FF0000"/>
              </a:solidFill>
              <a:latin typeface="Times New Roman"/>
              <a:cs typeface="Times New Roman"/>
            </a:endParaRPr>
          </a:p>
          <a:p>
            <a:pPr marL="12700" marR="5080" algn="ctr">
              <a:lnSpc>
                <a:spcPct val="100000"/>
              </a:lnSpc>
            </a:pPr>
            <a:endParaRPr lang="en-US" sz="2800" b="1" spc="-25" dirty="0">
              <a:solidFill>
                <a:srgbClr val="FF0000"/>
              </a:solidFill>
              <a:latin typeface="Times New Roman"/>
              <a:cs typeface="Times New Roman"/>
            </a:endParaRPr>
          </a:p>
          <a:p>
            <a:pPr marL="12700" marR="5080" algn="ctr">
              <a:lnSpc>
                <a:spcPct val="100000"/>
              </a:lnSpc>
            </a:pPr>
            <a:r>
              <a:rPr lang="en-IN" sz="2400" b="1" spc="-25" dirty="0">
                <a:solidFill>
                  <a:srgbClr val="FF0000"/>
                </a:solidFill>
                <a:latin typeface="Times New Roman"/>
                <a:cs typeface="Times New Roman"/>
              </a:rPr>
              <a:t>BATCH</a:t>
            </a:r>
            <a:r>
              <a:rPr lang="en-IN" sz="2400" b="1" spc="-50" dirty="0">
                <a:solidFill>
                  <a:srgbClr val="FF0000"/>
                </a:solidFill>
                <a:latin typeface="Times New Roman"/>
                <a:cs typeface="Times New Roman"/>
              </a:rPr>
              <a:t> </a:t>
            </a:r>
            <a:r>
              <a:rPr lang="en-IN" sz="2400" b="1" dirty="0">
                <a:solidFill>
                  <a:srgbClr val="FF0000"/>
                </a:solidFill>
                <a:latin typeface="Times New Roman"/>
                <a:cs typeface="Times New Roman"/>
              </a:rPr>
              <a:t>:</a:t>
            </a:r>
            <a:r>
              <a:rPr lang="en-IN" sz="2400" b="1" spc="-80" dirty="0">
                <a:solidFill>
                  <a:srgbClr val="FF0000"/>
                </a:solidFill>
                <a:latin typeface="Times New Roman"/>
                <a:cs typeface="Times New Roman"/>
              </a:rPr>
              <a:t> </a:t>
            </a:r>
            <a:r>
              <a:rPr lang="en-IN" sz="2400" b="1" spc="-50" dirty="0">
                <a:latin typeface="Times New Roman"/>
                <a:cs typeface="Times New Roman"/>
              </a:rPr>
              <a:t>5</a:t>
            </a:r>
            <a:endParaRPr lang="en-IN" sz="2400" dirty="0">
              <a:solidFill>
                <a:schemeClr val="tx1"/>
              </a:solidFill>
              <a:latin typeface="Times New Roman"/>
              <a:cs typeface="Times New Roman"/>
            </a:endParaRPr>
          </a:p>
          <a:p>
            <a:pPr marL="12700" marR="5080" algn="ctr">
              <a:lnSpc>
                <a:spcPct val="100000"/>
              </a:lnSpc>
            </a:pPr>
            <a:endParaRPr sz="2800" dirty="0">
              <a:latin typeface="Times New Roman"/>
              <a:cs typeface="Times New Roman"/>
            </a:endParaRPr>
          </a:p>
          <a:p>
            <a:pPr algn="ctr">
              <a:lnSpc>
                <a:spcPct val="100000"/>
              </a:lnSpc>
              <a:spcBef>
                <a:spcPts val="2150"/>
              </a:spcBef>
            </a:pPr>
            <a:endParaRPr sz="2800" dirty="0">
              <a:latin typeface="Times New Roman"/>
              <a:cs typeface="Times New Roman"/>
            </a:endParaRPr>
          </a:p>
          <a:p>
            <a:pPr marL="978535" marR="433705" algn="ctr">
              <a:lnSpc>
                <a:spcPct val="100000"/>
              </a:lnSpc>
            </a:pPr>
            <a:endParaRPr sz="2000" dirty="0">
              <a:latin typeface="Arial MT"/>
              <a:cs typeface="Arial MT"/>
            </a:endParaRPr>
          </a:p>
        </p:txBody>
      </p:sp>
    </p:spTree>
    <p:extLst>
      <p:ext uri="{BB962C8B-B14F-4D97-AF65-F5344CB8AC3E}">
        <p14:creationId xmlns:p14="http://schemas.microsoft.com/office/powerpoint/2010/main" val="28581741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9EFEAB-2B91-94C9-7B3F-6C69563DE9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819" y="790536"/>
            <a:ext cx="11936362" cy="5978974"/>
          </a:xfrm>
          <a:prstGeom prst="rect">
            <a:avLst/>
          </a:prstGeom>
        </p:spPr>
      </p:pic>
      <p:sp>
        <p:nvSpPr>
          <p:cNvPr id="5" name="object 2">
            <a:extLst>
              <a:ext uri="{FF2B5EF4-FFF2-40B4-BE49-F238E27FC236}">
                <a16:creationId xmlns:a16="http://schemas.microsoft.com/office/drawing/2014/main" id="{15295A74-63D6-2495-3D49-E3815BEE9779}"/>
              </a:ext>
            </a:extLst>
          </p:cNvPr>
          <p:cNvSpPr txBox="1">
            <a:spLocks noGrp="1"/>
          </p:cNvSpPr>
          <p:nvPr>
            <p:ph type="title"/>
          </p:nvPr>
        </p:nvSpPr>
        <p:spPr>
          <a:xfrm>
            <a:off x="3695700" y="790536"/>
            <a:ext cx="4800600" cy="381515"/>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ARCHITECTURE  </a:t>
            </a:r>
            <a:endParaRPr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9198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0DA91EC9-093C-1608-A7CB-442F7543FB5D}"/>
              </a:ext>
            </a:extLst>
          </p:cNvPr>
          <p:cNvSpPr txBox="1">
            <a:spLocks noGrp="1"/>
          </p:cNvSpPr>
          <p:nvPr>
            <p:ph type="title"/>
          </p:nvPr>
        </p:nvSpPr>
        <p:spPr>
          <a:xfrm>
            <a:off x="3695700" y="981667"/>
            <a:ext cx="4800600" cy="381515"/>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SYSTEM  REQUIREMENT  </a:t>
            </a:r>
            <a:endParaRPr sz="24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E1AF9FD1-1F4B-AD83-3AEF-422622B0D506}"/>
              </a:ext>
            </a:extLst>
          </p:cNvPr>
          <p:cNvSpPr txBox="1"/>
          <p:nvPr/>
        </p:nvSpPr>
        <p:spPr>
          <a:xfrm>
            <a:off x="853116" y="2307779"/>
            <a:ext cx="6171318" cy="1323439"/>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1. </a:t>
            </a:r>
            <a:r>
              <a:rPr lang="en-US" sz="2000" b="1" dirty="0" err="1">
                <a:latin typeface="Times New Roman" panose="02020603050405020304" pitchFamily="18" charset="0"/>
                <a:cs typeface="Times New Roman" panose="02020603050405020304" pitchFamily="18" charset="0"/>
              </a:rPr>
              <a:t>CPU</a:t>
            </a:r>
            <a:r>
              <a:rPr lang="en-US" sz="2000" dirty="0" err="1">
                <a:latin typeface="Times New Roman" panose="02020603050405020304" pitchFamily="18" charset="0"/>
                <a:cs typeface="Times New Roman" panose="02020603050405020304" pitchFamily="18" charset="0"/>
              </a:rPr>
              <a:t>:Multi-core</a:t>
            </a:r>
            <a:r>
              <a:rPr lang="en-US" sz="2000" dirty="0">
                <a:latin typeface="Times New Roman" panose="02020603050405020304" pitchFamily="18" charset="0"/>
                <a:cs typeface="Times New Roman" panose="02020603050405020304" pitchFamily="18" charset="0"/>
              </a:rPr>
              <a:t> CPU (4 cores)</a:t>
            </a:r>
          </a:p>
          <a:p>
            <a:pPr algn="just"/>
            <a:r>
              <a:rPr lang="en-US" sz="2000" dirty="0">
                <a:latin typeface="Times New Roman" panose="02020603050405020304" pitchFamily="18" charset="0"/>
                <a:cs typeface="Times New Roman" panose="02020603050405020304" pitchFamily="18" charset="0"/>
              </a:rPr>
              <a:t>2. </a:t>
            </a:r>
            <a:r>
              <a:rPr lang="en-US" sz="2000" b="1" dirty="0" err="1">
                <a:latin typeface="Times New Roman" panose="02020603050405020304" pitchFamily="18" charset="0"/>
                <a:cs typeface="Times New Roman" panose="02020603050405020304" pitchFamily="18" charset="0"/>
              </a:rPr>
              <a:t>RAM:</a:t>
            </a:r>
            <a:r>
              <a:rPr lang="en-US" sz="2000" dirty="0" err="1">
                <a:latin typeface="Times New Roman" panose="02020603050405020304" pitchFamily="18" charset="0"/>
                <a:cs typeface="Times New Roman" panose="02020603050405020304" pitchFamily="18" charset="0"/>
              </a:rPr>
              <a:t>Minimum</a:t>
            </a:r>
            <a:r>
              <a:rPr lang="en-US" sz="2000" dirty="0">
                <a:latin typeface="Times New Roman" panose="02020603050405020304" pitchFamily="18" charset="0"/>
                <a:cs typeface="Times New Roman" panose="02020603050405020304" pitchFamily="18" charset="0"/>
              </a:rPr>
              <a:t> 4GB (8GB)</a:t>
            </a:r>
          </a:p>
          <a:p>
            <a:pPr algn="just"/>
            <a:r>
              <a:rPr lang="en-US" sz="2000" dirty="0">
                <a:latin typeface="Times New Roman" panose="02020603050405020304" pitchFamily="18" charset="0"/>
                <a:cs typeface="Times New Roman" panose="02020603050405020304" pitchFamily="18" charset="0"/>
              </a:rPr>
              <a:t>3. </a:t>
            </a:r>
            <a:r>
              <a:rPr lang="en-US" sz="2000" b="1" dirty="0" err="1">
                <a:latin typeface="Times New Roman" panose="02020603050405020304" pitchFamily="18" charset="0"/>
                <a:cs typeface="Times New Roman" panose="02020603050405020304" pitchFamily="18" charset="0"/>
              </a:rPr>
              <a:t>Storage</a:t>
            </a:r>
            <a:r>
              <a:rPr lang="en-US" sz="2000" dirty="0" err="1">
                <a:latin typeface="Times New Roman" panose="02020603050405020304" pitchFamily="18" charset="0"/>
                <a:cs typeface="Times New Roman" panose="02020603050405020304" pitchFamily="18" charset="0"/>
              </a:rPr>
              <a:t>:SSD</a:t>
            </a:r>
            <a:r>
              <a:rPr lang="en-US" sz="2000" dirty="0">
                <a:latin typeface="Times New Roman" panose="02020603050405020304" pitchFamily="18" charset="0"/>
                <a:cs typeface="Times New Roman" panose="02020603050405020304" pitchFamily="18" charset="0"/>
              </a:rPr>
              <a:t> with at least 50GB of available space</a:t>
            </a:r>
          </a:p>
          <a:p>
            <a:pPr algn="just"/>
            <a:r>
              <a:rPr lang="en-US" sz="2000" b="1" dirty="0">
                <a:latin typeface="Times New Roman" panose="02020603050405020304" pitchFamily="18" charset="0"/>
                <a:cs typeface="Times New Roman" panose="02020603050405020304" pitchFamily="18" charset="0"/>
              </a:rPr>
              <a:t>4. </a:t>
            </a:r>
            <a:r>
              <a:rPr lang="en-US" sz="2000" b="1" dirty="0" err="1">
                <a:latin typeface="Times New Roman" panose="02020603050405020304" pitchFamily="18" charset="0"/>
                <a:cs typeface="Times New Roman" panose="02020603050405020304" pitchFamily="18" charset="0"/>
              </a:rPr>
              <a:t>Network:</a:t>
            </a:r>
            <a:r>
              <a:rPr lang="en-US" sz="2000" dirty="0" err="1">
                <a:latin typeface="Times New Roman" panose="02020603050405020304" pitchFamily="18" charset="0"/>
                <a:cs typeface="Times New Roman" panose="02020603050405020304" pitchFamily="18" charset="0"/>
              </a:rPr>
              <a:t>High-speed</a:t>
            </a:r>
            <a:r>
              <a:rPr lang="en-US" sz="2000" dirty="0">
                <a:latin typeface="Times New Roman" panose="02020603050405020304" pitchFamily="18" charset="0"/>
                <a:cs typeface="Times New Roman" panose="02020603050405020304" pitchFamily="18" charset="0"/>
              </a:rPr>
              <a:t>, stable internet connection</a:t>
            </a:r>
            <a:endParaRPr lang="en-IN"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4FC11125-EDAF-1135-BAB6-6A6C99410819}"/>
              </a:ext>
            </a:extLst>
          </p:cNvPr>
          <p:cNvSpPr txBox="1"/>
          <p:nvPr/>
        </p:nvSpPr>
        <p:spPr>
          <a:xfrm>
            <a:off x="853116" y="4575815"/>
            <a:ext cx="6717723" cy="1938992"/>
          </a:xfrm>
          <a:prstGeom prst="rect">
            <a:avLst/>
          </a:prstGeom>
          <a:noFill/>
        </p:spPr>
        <p:txBody>
          <a:bodyPr wrap="square">
            <a:spAutoFit/>
          </a:bodyPr>
          <a:lstStyle/>
          <a:p>
            <a:pPr marL="342900" indent="-342900">
              <a:buAutoNum type="arabicPeriod"/>
            </a:pPr>
            <a:r>
              <a:rPr lang="en-US" sz="2000" b="1" dirty="0">
                <a:latin typeface="Times New Roman" panose="02020603050405020304" pitchFamily="18" charset="0"/>
                <a:cs typeface="Times New Roman" panose="02020603050405020304" pitchFamily="18" charset="0"/>
              </a:rPr>
              <a:t>Operating </a:t>
            </a:r>
            <a:r>
              <a:rPr lang="en-US" sz="2000" b="1" dirty="0" err="1">
                <a:latin typeface="Times New Roman" panose="02020603050405020304" pitchFamily="18" charset="0"/>
                <a:cs typeface="Times New Roman" panose="02020603050405020304" pitchFamily="18" charset="0"/>
              </a:rPr>
              <a:t>System:</a:t>
            </a:r>
            <a:r>
              <a:rPr lang="en-US" sz="2000" dirty="0" err="1">
                <a:latin typeface="Times New Roman" panose="02020603050405020304" pitchFamily="18" charset="0"/>
                <a:cs typeface="Times New Roman" panose="02020603050405020304" pitchFamily="18" charset="0"/>
              </a:rPr>
              <a:t>Linux-based</a:t>
            </a:r>
            <a:r>
              <a:rPr lang="en-US" sz="2000" dirty="0">
                <a:latin typeface="Times New Roman" panose="02020603050405020304" pitchFamily="18" charset="0"/>
                <a:cs typeface="Times New Roman" panose="02020603050405020304" pitchFamily="18" charset="0"/>
              </a:rPr>
              <a:t> OS (Ubuntu)</a:t>
            </a:r>
          </a:p>
          <a:p>
            <a:r>
              <a:rPr lang="en-US" sz="2000" b="1" dirty="0">
                <a:latin typeface="Times New Roman" panose="02020603050405020304" pitchFamily="18" charset="0"/>
                <a:cs typeface="Times New Roman" panose="02020603050405020304" pitchFamily="18" charset="0"/>
              </a:rPr>
              <a:t>2.   Blockchain Client: </a:t>
            </a:r>
            <a:r>
              <a:rPr lang="en-US" sz="2000" dirty="0">
                <a:latin typeface="Times New Roman" panose="02020603050405020304" pitchFamily="18" charset="0"/>
                <a:cs typeface="Times New Roman" panose="02020603050405020304" pitchFamily="18" charset="0"/>
              </a:rPr>
              <a:t>Geth (Go-</a:t>
            </a:r>
            <a:r>
              <a:rPr lang="en-US" sz="2000" dirty="0" err="1">
                <a:latin typeface="Times New Roman" panose="02020603050405020304" pitchFamily="18" charset="0"/>
                <a:cs typeface="Times New Roman" panose="02020603050405020304" pitchFamily="18" charset="0"/>
              </a:rPr>
              <a:t>Ethereum</a:t>
            </a:r>
            <a:r>
              <a:rPr lang="en-US" sz="2000" dirty="0">
                <a:latin typeface="Times New Roman" panose="02020603050405020304" pitchFamily="18" charset="0"/>
                <a:cs typeface="Times New Roman" panose="02020603050405020304" pitchFamily="18" charset="0"/>
              </a:rPr>
              <a:t>),Remix IDE</a:t>
            </a:r>
          </a:p>
          <a:p>
            <a:pPr marL="342900" indent="-342900">
              <a:buAutoNum type="arabicPeriod" startAt="3"/>
            </a:pPr>
            <a:r>
              <a:rPr lang="en-US" sz="2000" b="1" dirty="0">
                <a:latin typeface="Times New Roman" panose="02020603050405020304" pitchFamily="18" charset="0"/>
                <a:cs typeface="Times New Roman" panose="02020603050405020304" pitchFamily="18" charset="0"/>
              </a:rPr>
              <a:t>Frontend Interaction:  </a:t>
            </a:r>
            <a:r>
              <a:rPr lang="en-US" sz="2000" dirty="0" err="1">
                <a:latin typeface="Times New Roman" panose="02020603050405020304" pitchFamily="18" charset="0"/>
                <a:cs typeface="Times New Roman" panose="02020603050405020304" pitchFamily="18" charset="0"/>
              </a:rPr>
              <a:t>MetaMask</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Ethers.js</a:t>
            </a:r>
            <a:endParaRPr lang="en-US" sz="2000" dirty="0">
              <a:latin typeface="Times New Roman" panose="02020603050405020304" pitchFamily="18" charset="0"/>
              <a:cs typeface="Times New Roman" panose="02020603050405020304" pitchFamily="18" charset="0"/>
            </a:endParaRPr>
          </a:p>
          <a:p>
            <a:pPr marL="342900" indent="-342900">
              <a:buAutoNum type="arabicPeriod" startAt="4"/>
            </a:pPr>
            <a:r>
              <a:rPr lang="en-US" sz="2000" b="1" dirty="0">
                <a:latin typeface="Times New Roman" panose="02020603050405020304" pitchFamily="18" charset="0"/>
                <a:cs typeface="Times New Roman" panose="02020603050405020304" pitchFamily="18" charset="0"/>
              </a:rPr>
              <a:t>Management and Deployment: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Docker,Minikube</a:t>
            </a:r>
            <a:endParaRPr lang="en-US" sz="2000" dirty="0">
              <a:latin typeface="Times New Roman" panose="02020603050405020304" pitchFamily="18" charset="0"/>
              <a:cs typeface="Times New Roman" panose="02020603050405020304" pitchFamily="18" charset="0"/>
            </a:endParaRPr>
          </a:p>
          <a:p>
            <a:pPr marL="342900" indent="-342900">
              <a:buAutoNum type="arabicPeriod" startAt="5"/>
            </a:pPr>
            <a:r>
              <a:rPr lang="en-US" sz="2000" b="1" dirty="0">
                <a:latin typeface="Times New Roman" panose="02020603050405020304" pitchFamily="18" charset="0"/>
                <a:cs typeface="Times New Roman" panose="02020603050405020304" pitchFamily="18" charset="0"/>
              </a:rPr>
              <a:t>Monitoring </a:t>
            </a:r>
            <a:r>
              <a:rPr lang="en-US" sz="2000" b="1" dirty="0" err="1">
                <a:latin typeface="Times New Roman" panose="02020603050405020304" pitchFamily="18" charset="0"/>
                <a:cs typeface="Times New Roman" panose="02020603050405020304" pitchFamily="18" charset="0"/>
              </a:rPr>
              <a:t>Tools:</a:t>
            </a:r>
            <a:r>
              <a:rPr lang="en-US" sz="2000" dirty="0" err="1">
                <a:latin typeface="Times New Roman" panose="02020603050405020304" pitchFamily="18" charset="0"/>
                <a:cs typeface="Times New Roman" panose="02020603050405020304" pitchFamily="18" charset="0"/>
              </a:rPr>
              <a:t>Prometheus</a:t>
            </a:r>
            <a:r>
              <a:rPr lang="en-US" sz="2000" dirty="0">
                <a:latin typeface="Times New Roman" panose="02020603050405020304" pitchFamily="18" charset="0"/>
                <a:cs typeface="Times New Roman" panose="02020603050405020304" pitchFamily="18" charset="0"/>
              </a:rPr>
              <a:t> and </a:t>
            </a:r>
            <a:r>
              <a:rPr lang="en-US" sz="2000" dirty="0" err="1">
                <a:latin typeface="Times New Roman" panose="02020603050405020304" pitchFamily="18" charset="0"/>
                <a:cs typeface="Times New Roman" panose="02020603050405020304" pitchFamily="18" charset="0"/>
              </a:rPr>
              <a:t>Grafana</a:t>
            </a:r>
            <a:endParaRPr lang="en-US" sz="2000" dirty="0">
              <a:latin typeface="Times New Roman" panose="02020603050405020304" pitchFamily="18" charset="0"/>
              <a:cs typeface="Times New Roman" panose="02020603050405020304" pitchFamily="18" charset="0"/>
            </a:endParaRPr>
          </a:p>
          <a:p>
            <a:pPr marL="342900" indent="-342900">
              <a:buAutoNum type="arabicPeriod" startAt="6"/>
            </a:pPr>
            <a:r>
              <a:rPr lang="en-US" sz="2000" b="1" dirty="0">
                <a:latin typeface="Times New Roman" panose="02020603050405020304" pitchFamily="18" charset="0"/>
                <a:cs typeface="Times New Roman" panose="02020603050405020304" pitchFamily="18" charset="0"/>
              </a:rPr>
              <a:t>Browser: </a:t>
            </a:r>
            <a:r>
              <a:rPr lang="en-US" sz="2000" dirty="0">
                <a:latin typeface="Times New Roman" panose="02020603050405020304" pitchFamily="18" charset="0"/>
                <a:cs typeface="Times New Roman" panose="02020603050405020304" pitchFamily="18" charset="0"/>
              </a:rPr>
              <a:t>Chrome or Firefox</a:t>
            </a:r>
          </a:p>
        </p:txBody>
      </p:sp>
      <p:sp>
        <p:nvSpPr>
          <p:cNvPr id="7" name="object 2">
            <a:extLst>
              <a:ext uri="{FF2B5EF4-FFF2-40B4-BE49-F238E27FC236}">
                <a16:creationId xmlns:a16="http://schemas.microsoft.com/office/drawing/2014/main" id="{032C1CAA-2356-C9F8-0322-9D6360635ED0}"/>
              </a:ext>
            </a:extLst>
          </p:cNvPr>
          <p:cNvSpPr txBox="1">
            <a:spLocks/>
          </p:cNvSpPr>
          <p:nvPr/>
        </p:nvSpPr>
        <p:spPr>
          <a:xfrm>
            <a:off x="-705852" y="4048216"/>
            <a:ext cx="4800600" cy="381515"/>
          </a:xfrm>
          <a:prstGeom prst="rect">
            <a:avLst/>
          </a:prstGeom>
        </p:spPr>
        <p:txBody>
          <a:bodyPr vert="horz" wrap="square" lIns="0" tIns="12065" rIns="0" bIns="0" rtlCol="0" anchor="t">
            <a:spAutoFit/>
          </a:bodyPr>
          <a:lstStyle>
            <a:lvl1pPr algn="l" defTabSz="914400" rtl="0" eaLnBrk="1" latinLnBrk="0" hangingPunct="1">
              <a:lnSpc>
                <a:spcPct val="95000"/>
              </a:lnSpc>
              <a:spcBef>
                <a:spcPct val="0"/>
              </a:spcBef>
              <a:buNone/>
              <a:defRPr sz="3200" kern="1200" spc="-50" baseline="0">
                <a:solidFill>
                  <a:schemeClr val="tx1"/>
                </a:solidFill>
                <a:latin typeface="+mj-lt"/>
                <a:ea typeface="+mj-ea"/>
                <a:cs typeface="+mj-cs"/>
              </a:defRPr>
            </a:lvl1pPr>
          </a:lstStyle>
          <a:p>
            <a:pPr marL="12700" algn="ctr">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SOFTWARE  </a:t>
            </a:r>
            <a:endParaRPr lang="en-US" sz="2400" b="1" dirty="0">
              <a:latin typeface="Times New Roman" panose="02020603050405020304" pitchFamily="18" charset="0"/>
              <a:cs typeface="Times New Roman" panose="02020603050405020304" pitchFamily="18" charset="0"/>
            </a:endParaRPr>
          </a:p>
        </p:txBody>
      </p:sp>
      <p:sp>
        <p:nvSpPr>
          <p:cNvPr id="9" name="object 2">
            <a:extLst>
              <a:ext uri="{FF2B5EF4-FFF2-40B4-BE49-F238E27FC236}">
                <a16:creationId xmlns:a16="http://schemas.microsoft.com/office/drawing/2014/main" id="{DD61EC5B-4F78-176E-40D6-D1B2AA367B6F}"/>
              </a:ext>
            </a:extLst>
          </p:cNvPr>
          <p:cNvSpPr txBox="1">
            <a:spLocks/>
          </p:cNvSpPr>
          <p:nvPr/>
        </p:nvSpPr>
        <p:spPr>
          <a:xfrm>
            <a:off x="-577515" y="1668072"/>
            <a:ext cx="4800600" cy="381515"/>
          </a:xfrm>
          <a:prstGeom prst="rect">
            <a:avLst/>
          </a:prstGeom>
        </p:spPr>
        <p:txBody>
          <a:bodyPr vert="horz" wrap="square" lIns="0" tIns="12065" rIns="0" bIns="0" rtlCol="0" anchor="t">
            <a:spAutoFit/>
          </a:bodyPr>
          <a:lstStyle>
            <a:lvl1pPr algn="l" defTabSz="914400" rtl="0" eaLnBrk="1" latinLnBrk="0" hangingPunct="1">
              <a:lnSpc>
                <a:spcPct val="95000"/>
              </a:lnSpc>
              <a:spcBef>
                <a:spcPct val="0"/>
              </a:spcBef>
              <a:buNone/>
              <a:defRPr sz="3200" kern="1200" spc="-50" baseline="0">
                <a:solidFill>
                  <a:schemeClr val="tx1"/>
                </a:solidFill>
                <a:latin typeface="+mj-lt"/>
                <a:ea typeface="+mj-ea"/>
                <a:cs typeface="+mj-cs"/>
              </a:defRPr>
            </a:lvl1pPr>
          </a:lstStyle>
          <a:p>
            <a:pPr marL="12700" algn="ctr">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HARDWARE  </a:t>
            </a:r>
            <a:endParaRPr 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95433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id="{E39F6048-3B6A-9E86-54AC-17A22C369C30}"/>
              </a:ext>
            </a:extLst>
          </p:cNvPr>
          <p:cNvSpPr txBox="1">
            <a:spLocks noGrp="1"/>
          </p:cNvSpPr>
          <p:nvPr>
            <p:ph type="title"/>
          </p:nvPr>
        </p:nvSpPr>
        <p:spPr>
          <a:xfrm>
            <a:off x="3695700" y="981667"/>
            <a:ext cx="4800600" cy="381515"/>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MODULES  </a:t>
            </a:r>
            <a:endParaRPr sz="24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E246EC4B-8900-A098-CA4D-ABEC0DCC6783}"/>
              </a:ext>
            </a:extLst>
          </p:cNvPr>
          <p:cNvSpPr txBox="1"/>
          <p:nvPr/>
        </p:nvSpPr>
        <p:spPr>
          <a:xfrm>
            <a:off x="3008671" y="1782905"/>
            <a:ext cx="6174657" cy="4093428"/>
          </a:xfrm>
          <a:prstGeom prst="rect">
            <a:avLst/>
          </a:prstGeom>
          <a:noFill/>
        </p:spPr>
        <p:txBody>
          <a:bodyPr wrap="square">
            <a:spAutoFit/>
          </a:bodyPr>
          <a:lstStyle/>
          <a:p>
            <a:pPr marL="457200" indent="-4572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Set Up Nodes for Private Blockchain</a:t>
            </a:r>
          </a:p>
          <a:p>
            <a:endParaRPr lang="en-US" sz="20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Develop Smart Contract</a:t>
            </a:r>
          </a:p>
          <a:p>
            <a:endParaRPr lang="en-IN" sz="20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Implement, Test, and Deploy Smart Contract</a:t>
            </a:r>
          </a:p>
          <a:p>
            <a:endParaRPr lang="en-US" sz="20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Containerize the Blockchain Nodes</a:t>
            </a:r>
          </a:p>
          <a:p>
            <a:endParaRPr lang="en-US" sz="20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Handle Accounts and Transactions</a:t>
            </a:r>
          </a:p>
          <a:p>
            <a:endParaRPr lang="en-US" sz="20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Monitor Nodes and Network Performance</a:t>
            </a:r>
          </a:p>
          <a:p>
            <a:endParaRPr lang="en-US" sz="20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Coordinate Node Deployment and Scaling</a:t>
            </a:r>
          </a:p>
        </p:txBody>
      </p:sp>
    </p:spTree>
    <p:extLst>
      <p:ext uri="{BB962C8B-B14F-4D97-AF65-F5344CB8AC3E}">
        <p14:creationId xmlns:p14="http://schemas.microsoft.com/office/powerpoint/2010/main" val="24652200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a:extLst>
              <a:ext uri="{FF2B5EF4-FFF2-40B4-BE49-F238E27FC236}">
                <a16:creationId xmlns:a16="http://schemas.microsoft.com/office/drawing/2014/main" id="{0605C37F-0C03-AF36-6A4B-F896A19F257A}"/>
              </a:ext>
            </a:extLst>
          </p:cNvPr>
          <p:cNvSpPr txBox="1">
            <a:spLocks noGrp="1"/>
          </p:cNvSpPr>
          <p:nvPr>
            <p:ph type="title"/>
          </p:nvPr>
        </p:nvSpPr>
        <p:spPr>
          <a:xfrm>
            <a:off x="3170288" y="1013305"/>
            <a:ext cx="6343036" cy="381515"/>
          </a:xfrm>
          <a:prstGeom prst="rect">
            <a:avLst/>
          </a:prstGeom>
        </p:spPr>
        <p:txBody>
          <a:bodyPr vert="horz" wrap="square" lIns="0" tIns="12065" rIns="0" bIns="0" rtlCol="0">
            <a:spAutoFit/>
          </a:bodyPr>
          <a:lstStyle/>
          <a:p>
            <a:pPr marL="12700">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SET UP NODES FOR PRIVATE BLOCKCHAIN</a:t>
            </a:r>
          </a:p>
        </p:txBody>
      </p:sp>
      <p:sp>
        <p:nvSpPr>
          <p:cNvPr id="4" name="TextBox 3">
            <a:extLst>
              <a:ext uri="{FF2B5EF4-FFF2-40B4-BE49-F238E27FC236}">
                <a16:creationId xmlns:a16="http://schemas.microsoft.com/office/drawing/2014/main" id="{C18FC6B6-959F-2DBD-5B8D-A8EA48AB5E9E}"/>
              </a:ext>
            </a:extLst>
          </p:cNvPr>
          <p:cNvSpPr txBox="1"/>
          <p:nvPr/>
        </p:nvSpPr>
        <p:spPr>
          <a:xfrm>
            <a:off x="850489" y="1491980"/>
            <a:ext cx="10692582" cy="984885"/>
          </a:xfrm>
          <a:prstGeom prst="rect">
            <a:avLst/>
          </a:prstGeom>
          <a:noFill/>
        </p:spPr>
        <p:txBody>
          <a:bodyPr wrap="square">
            <a:spAutoFit/>
          </a:bodyPr>
          <a:lstStyle/>
          <a:p>
            <a:pPr algn="just"/>
            <a:r>
              <a:rPr lang="en-US" dirty="0">
                <a:latin typeface="Times New Roman" panose="02020603050405020304" pitchFamily="18" charset="0"/>
                <a:cs typeface="Times New Roman" panose="02020603050405020304" pitchFamily="18" charset="0"/>
              </a:rPr>
              <a:t>Setting up nodes is </a:t>
            </a:r>
            <a:r>
              <a:rPr lang="en-US" sz="2000" dirty="0">
                <a:latin typeface="Times New Roman" panose="02020603050405020304" pitchFamily="18" charset="0"/>
                <a:cs typeface="Times New Roman" panose="02020603050405020304" pitchFamily="18" charset="0"/>
              </a:rPr>
              <a:t>essential</a:t>
            </a:r>
            <a:r>
              <a:rPr lang="en-US" dirty="0">
                <a:latin typeface="Times New Roman" panose="02020603050405020304" pitchFamily="18" charset="0"/>
                <a:cs typeface="Times New Roman" panose="02020603050405020304" pitchFamily="18" charset="0"/>
              </a:rPr>
              <a:t> for building a private blockchain network. Each node plays a specific role, such as validating </a:t>
            </a:r>
            <a:r>
              <a:rPr lang="en-US" sz="2000" dirty="0">
                <a:latin typeface="Times New Roman" panose="02020603050405020304" pitchFamily="18" charset="0"/>
                <a:cs typeface="Times New Roman" panose="02020603050405020304" pitchFamily="18" charset="0"/>
              </a:rPr>
              <a:t>transactions</a:t>
            </a:r>
            <a:r>
              <a:rPr lang="en-US" dirty="0">
                <a:latin typeface="Times New Roman" panose="02020603050405020304" pitchFamily="18" charset="0"/>
                <a:cs typeface="Times New Roman" panose="02020603050405020304" pitchFamily="18" charset="0"/>
              </a:rPr>
              <a:t>, storing data, or connecting other nodes, ensuring secure and efficient operation within the network.</a:t>
            </a:r>
          </a:p>
        </p:txBody>
      </p:sp>
      <p:sp>
        <p:nvSpPr>
          <p:cNvPr id="8" name="TextBox 7">
            <a:extLst>
              <a:ext uri="{FF2B5EF4-FFF2-40B4-BE49-F238E27FC236}">
                <a16:creationId xmlns:a16="http://schemas.microsoft.com/office/drawing/2014/main" id="{DC05022B-06FE-6B70-748D-052580EB847E}"/>
              </a:ext>
            </a:extLst>
          </p:cNvPr>
          <p:cNvSpPr txBox="1"/>
          <p:nvPr/>
        </p:nvSpPr>
        <p:spPr>
          <a:xfrm>
            <a:off x="4643283" y="3075404"/>
            <a:ext cx="3397046" cy="369332"/>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Tool Used: Geth (Go Ethereum)</a:t>
            </a:r>
          </a:p>
        </p:txBody>
      </p:sp>
      <p:sp>
        <p:nvSpPr>
          <p:cNvPr id="10" name="TextBox 9">
            <a:extLst>
              <a:ext uri="{FF2B5EF4-FFF2-40B4-BE49-F238E27FC236}">
                <a16:creationId xmlns:a16="http://schemas.microsoft.com/office/drawing/2014/main" id="{10F2EC38-8C19-5882-CC5F-810B85B07620}"/>
              </a:ext>
            </a:extLst>
          </p:cNvPr>
          <p:cNvSpPr txBox="1"/>
          <p:nvPr/>
        </p:nvSpPr>
        <p:spPr>
          <a:xfrm>
            <a:off x="850489" y="5967784"/>
            <a:ext cx="10692582" cy="646331"/>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Geth</a:t>
            </a:r>
            <a:r>
              <a:rPr lang="en-US" dirty="0">
                <a:latin typeface="Times New Roman" panose="02020603050405020304" pitchFamily="18" charset="0"/>
                <a:cs typeface="Times New Roman" panose="02020603050405020304" pitchFamily="18" charset="0"/>
              </a:rPr>
              <a:t> (Go Ethereum) is a tool used to create and manage Ethereum nodes. It supports account management, smart contract deployment, and network monitoring, making it ideal for building private and public Ethereum networks.</a:t>
            </a:r>
          </a:p>
        </p:txBody>
      </p:sp>
      <p:pic>
        <p:nvPicPr>
          <p:cNvPr id="12" name="Picture 11">
            <a:extLst>
              <a:ext uri="{FF2B5EF4-FFF2-40B4-BE49-F238E27FC236}">
                <a16:creationId xmlns:a16="http://schemas.microsoft.com/office/drawing/2014/main" id="{E5E2A705-7A69-3668-B4BF-498282B4E7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2465" y="3646756"/>
            <a:ext cx="2287070" cy="2119008"/>
          </a:xfrm>
          <a:prstGeom prst="rect">
            <a:avLst/>
          </a:prstGeom>
        </p:spPr>
      </p:pic>
    </p:spTree>
    <p:extLst>
      <p:ext uri="{BB962C8B-B14F-4D97-AF65-F5344CB8AC3E}">
        <p14:creationId xmlns:p14="http://schemas.microsoft.com/office/powerpoint/2010/main" val="26690113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DB13447-1313-B594-ADC5-C4CDFA087412}"/>
              </a:ext>
            </a:extLst>
          </p:cNvPr>
          <p:cNvSpPr txBox="1"/>
          <p:nvPr/>
        </p:nvSpPr>
        <p:spPr>
          <a:xfrm>
            <a:off x="609601" y="1143193"/>
            <a:ext cx="2871019"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What We Did with Geth</a:t>
            </a:r>
          </a:p>
        </p:txBody>
      </p:sp>
      <p:sp>
        <p:nvSpPr>
          <p:cNvPr id="10" name="TextBox 9">
            <a:extLst>
              <a:ext uri="{FF2B5EF4-FFF2-40B4-BE49-F238E27FC236}">
                <a16:creationId xmlns:a16="http://schemas.microsoft.com/office/drawing/2014/main" id="{D9384F98-40D7-0813-199F-0EE835C545D3}"/>
              </a:ext>
            </a:extLst>
          </p:cNvPr>
          <p:cNvSpPr txBox="1"/>
          <p:nvPr/>
        </p:nvSpPr>
        <p:spPr>
          <a:xfrm>
            <a:off x="609601" y="3886829"/>
            <a:ext cx="10736825" cy="2862322"/>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Using Geth, we set up the following nodes:</a:t>
            </a:r>
          </a:p>
          <a:p>
            <a:pPr algn="just"/>
            <a:endParaRPr lang="en-US" sz="20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
            </a:pPr>
            <a:r>
              <a:rPr lang="en-US" sz="2000" b="1" dirty="0" err="1">
                <a:latin typeface="Times New Roman" panose="02020603050405020304" pitchFamily="18" charset="0"/>
                <a:cs typeface="Times New Roman" panose="02020603050405020304" pitchFamily="18" charset="0"/>
              </a:rPr>
              <a:t>Bootnode</a:t>
            </a:r>
            <a:r>
              <a:rPr lang="en-US" sz="2000" dirty="0">
                <a:latin typeface="Times New Roman" panose="02020603050405020304" pitchFamily="18" charset="0"/>
                <a:cs typeface="Times New Roman" panose="02020603050405020304" pitchFamily="18" charset="0"/>
              </a:rPr>
              <a:t>: Allows other nodes to connect and join the network.</a:t>
            </a:r>
          </a:p>
          <a:p>
            <a:pPr marL="342900" indent="-342900" algn="just">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Validator Node</a:t>
            </a:r>
            <a:r>
              <a:rPr lang="en-US" sz="2000" dirty="0">
                <a:latin typeface="Times New Roman" panose="02020603050405020304" pitchFamily="18" charset="0"/>
                <a:cs typeface="Times New Roman" panose="02020603050405020304" pitchFamily="18" charset="0"/>
              </a:rPr>
              <a:t>: Validates transactions and secures the blockchain.</a:t>
            </a:r>
          </a:p>
          <a:p>
            <a:pPr marL="342900" indent="-342900" algn="just">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Bank1 Node</a:t>
            </a:r>
            <a:r>
              <a:rPr lang="en-US" sz="2000" dirty="0">
                <a:latin typeface="Times New Roman" panose="02020603050405020304" pitchFamily="18" charset="0"/>
                <a:cs typeface="Times New Roman" panose="02020603050405020304" pitchFamily="18" charset="0"/>
              </a:rPr>
              <a:t> and </a:t>
            </a:r>
            <a:r>
              <a:rPr lang="en-US" sz="2000" b="1" dirty="0">
                <a:latin typeface="Times New Roman" panose="02020603050405020304" pitchFamily="18" charset="0"/>
                <a:cs typeface="Times New Roman" panose="02020603050405020304" pitchFamily="18" charset="0"/>
              </a:rPr>
              <a:t>Bank2 Node</a:t>
            </a:r>
            <a:r>
              <a:rPr lang="en-US" sz="2000" dirty="0">
                <a:latin typeface="Times New Roman" panose="02020603050405020304" pitchFamily="18" charset="0"/>
                <a:cs typeface="Times New Roman" panose="02020603050405020304" pitchFamily="18" charset="0"/>
              </a:rPr>
              <a:t>: Represent two banks that handle transactions and interact with smart contracts.</a:t>
            </a:r>
          </a:p>
          <a:p>
            <a:pPr marL="342900" indent="-342900" algn="just">
              <a:buFont typeface="Wingdings" panose="05000000000000000000" pitchFamily="2" charset="2"/>
              <a:buChar char="§"/>
            </a:pPr>
            <a:r>
              <a:rPr lang="en-US" sz="2000" b="1" dirty="0" err="1">
                <a:latin typeface="Times New Roman" panose="02020603050405020304" pitchFamily="18" charset="0"/>
                <a:cs typeface="Times New Roman" panose="02020603050405020304" pitchFamily="18" charset="0"/>
              </a:rPr>
              <a:t>PoA</a:t>
            </a:r>
            <a:r>
              <a:rPr lang="en-US" sz="2000" b="1" dirty="0">
                <a:latin typeface="Times New Roman" panose="02020603050405020304" pitchFamily="18" charset="0"/>
                <a:cs typeface="Times New Roman" panose="02020603050405020304" pitchFamily="18" charset="0"/>
              </a:rPr>
              <a:t> Storage Node</a:t>
            </a:r>
            <a:r>
              <a:rPr lang="en-US" sz="2000" dirty="0">
                <a:latin typeface="Times New Roman" panose="02020603050405020304" pitchFamily="18" charset="0"/>
                <a:cs typeface="Times New Roman" panose="02020603050405020304" pitchFamily="18" charset="0"/>
              </a:rPr>
              <a:t>: Stores data under the Proof of Authority (</a:t>
            </a:r>
            <a:r>
              <a:rPr lang="en-US" sz="2000" dirty="0" err="1">
                <a:latin typeface="Times New Roman" panose="02020603050405020304" pitchFamily="18" charset="0"/>
                <a:cs typeface="Times New Roman" panose="02020603050405020304" pitchFamily="18" charset="0"/>
              </a:rPr>
              <a:t>PoA</a:t>
            </a:r>
            <a:r>
              <a:rPr lang="en-US" sz="2000" dirty="0">
                <a:latin typeface="Times New Roman" panose="02020603050405020304" pitchFamily="18" charset="0"/>
                <a:cs typeface="Times New Roman" panose="02020603050405020304" pitchFamily="18" charset="0"/>
              </a:rPr>
              <a:t>) consensus for fast, secure storage.</a:t>
            </a:r>
          </a:p>
          <a:p>
            <a:pPr algn="just"/>
            <a:r>
              <a:rPr lang="en-US" sz="2000" dirty="0">
                <a:latin typeface="Times New Roman" panose="02020603050405020304" pitchFamily="18" charset="0"/>
                <a:cs typeface="Times New Roman" panose="02020603050405020304" pitchFamily="18" charset="0"/>
              </a:rPr>
              <a:t>These nodes collectively ensure a secure, functional private blockchain network.</a:t>
            </a:r>
          </a:p>
        </p:txBody>
      </p:sp>
      <p:pic>
        <p:nvPicPr>
          <p:cNvPr id="3" name="Picture 2">
            <a:extLst>
              <a:ext uri="{FF2B5EF4-FFF2-40B4-BE49-F238E27FC236}">
                <a16:creationId xmlns:a16="http://schemas.microsoft.com/office/drawing/2014/main" id="{595172DD-87CC-AD68-4108-9A720745EA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5899" y="1143193"/>
            <a:ext cx="3104228" cy="2743636"/>
          </a:xfrm>
          <a:prstGeom prst="rect">
            <a:avLst/>
          </a:prstGeom>
        </p:spPr>
      </p:pic>
    </p:spTree>
    <p:extLst>
      <p:ext uri="{BB962C8B-B14F-4D97-AF65-F5344CB8AC3E}">
        <p14:creationId xmlns:p14="http://schemas.microsoft.com/office/powerpoint/2010/main" val="26798972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a:extLst>
              <a:ext uri="{FF2B5EF4-FFF2-40B4-BE49-F238E27FC236}">
                <a16:creationId xmlns:a16="http://schemas.microsoft.com/office/drawing/2014/main" id="{7854779C-9C0C-644D-1684-290A317AB15A}"/>
              </a:ext>
            </a:extLst>
          </p:cNvPr>
          <p:cNvSpPr txBox="1">
            <a:spLocks noGrp="1"/>
          </p:cNvSpPr>
          <p:nvPr>
            <p:ph type="title"/>
          </p:nvPr>
        </p:nvSpPr>
        <p:spPr>
          <a:xfrm>
            <a:off x="3695700" y="863680"/>
            <a:ext cx="4800600" cy="381515"/>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IN" sz="2400" b="1" dirty="0">
                <a:solidFill>
                  <a:srgbClr val="FF0000"/>
                </a:solidFill>
                <a:latin typeface="Times New Roman" panose="02020603050405020304" pitchFamily="18" charset="0"/>
                <a:cs typeface="Times New Roman" panose="02020603050405020304" pitchFamily="18" charset="0"/>
              </a:rPr>
              <a:t>DEVELOP SMART CONTRACT  </a:t>
            </a:r>
          </a:p>
        </p:txBody>
      </p:sp>
      <p:sp>
        <p:nvSpPr>
          <p:cNvPr id="4" name="TextBox 3">
            <a:extLst>
              <a:ext uri="{FF2B5EF4-FFF2-40B4-BE49-F238E27FC236}">
                <a16:creationId xmlns:a16="http://schemas.microsoft.com/office/drawing/2014/main" id="{4F2FC7D2-0FA5-A654-73E9-E9D1EC801984}"/>
              </a:ext>
            </a:extLst>
          </p:cNvPr>
          <p:cNvSpPr txBox="1"/>
          <p:nvPr/>
        </p:nvSpPr>
        <p:spPr>
          <a:xfrm>
            <a:off x="604684" y="1532587"/>
            <a:ext cx="10982632" cy="1015663"/>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The smart contract is the core of our blockchain network, handling automated processes like approvals, rejections, KYC registration, and status updates. We used a Proof of Authority (</a:t>
            </a:r>
            <a:r>
              <a:rPr lang="en-US" sz="2000" dirty="0" err="1">
                <a:latin typeface="Times New Roman" panose="02020603050405020304" pitchFamily="18" charset="0"/>
                <a:cs typeface="Times New Roman" panose="02020603050405020304" pitchFamily="18" charset="0"/>
              </a:rPr>
              <a:t>PoA</a:t>
            </a:r>
            <a:r>
              <a:rPr lang="en-US" sz="2000" dirty="0">
                <a:latin typeface="Times New Roman" panose="02020603050405020304" pitchFamily="18" charset="0"/>
                <a:cs typeface="Times New Roman" panose="02020603050405020304" pitchFamily="18" charset="0"/>
              </a:rPr>
              <a:t>) approach to manage the contract functions securely and efficiently.</a:t>
            </a:r>
          </a:p>
        </p:txBody>
      </p:sp>
      <p:sp>
        <p:nvSpPr>
          <p:cNvPr id="8" name="TextBox 7">
            <a:extLst>
              <a:ext uri="{FF2B5EF4-FFF2-40B4-BE49-F238E27FC236}">
                <a16:creationId xmlns:a16="http://schemas.microsoft.com/office/drawing/2014/main" id="{E459B7D7-2715-77FE-470F-57C926E7CDDE}"/>
              </a:ext>
            </a:extLst>
          </p:cNvPr>
          <p:cNvSpPr txBox="1"/>
          <p:nvPr/>
        </p:nvSpPr>
        <p:spPr>
          <a:xfrm>
            <a:off x="5058697" y="2941992"/>
            <a:ext cx="2074606"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Tool Used: Solidity</a:t>
            </a:r>
          </a:p>
        </p:txBody>
      </p:sp>
      <p:pic>
        <p:nvPicPr>
          <p:cNvPr id="2050" name="Picture 2" descr="Solidity Programming Language Logo">
            <a:extLst>
              <a:ext uri="{FF2B5EF4-FFF2-40B4-BE49-F238E27FC236}">
                <a16:creationId xmlns:a16="http://schemas.microsoft.com/office/drawing/2014/main" id="{518E8889-820D-B88F-4073-296E9AEBA9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5375" y="3429000"/>
            <a:ext cx="2381249" cy="178593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7B6A59F6-0DD5-EA23-D1E0-58EFF1C3BACE}"/>
              </a:ext>
            </a:extLst>
          </p:cNvPr>
          <p:cNvSpPr txBox="1"/>
          <p:nvPr/>
        </p:nvSpPr>
        <p:spPr>
          <a:xfrm>
            <a:off x="604684" y="5740794"/>
            <a:ext cx="10982632" cy="1015663"/>
          </a:xfrm>
          <a:prstGeom prst="rect">
            <a:avLst/>
          </a:prstGeom>
          <a:noFill/>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Solidity</a:t>
            </a:r>
            <a:r>
              <a:rPr lang="en-US" sz="2000" dirty="0">
                <a:latin typeface="Times New Roman" panose="02020603050405020304" pitchFamily="18" charset="0"/>
                <a:cs typeface="Times New Roman" panose="02020603050405020304" pitchFamily="18" charset="0"/>
              </a:rPr>
              <a:t> is the programming language used to create smart contracts on Ethereum. It allows us to define custom functions and rules, ensuring the contract automatically enforces the specified logic on the blockchain.</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12973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a:extLst>
              <a:ext uri="{FF2B5EF4-FFF2-40B4-BE49-F238E27FC236}">
                <a16:creationId xmlns:a16="http://schemas.microsoft.com/office/drawing/2014/main" id="{76455462-B51F-9E8C-71B3-81BA4B66B04E}"/>
              </a:ext>
            </a:extLst>
          </p:cNvPr>
          <p:cNvSpPr>
            <a:spLocks noChangeArrowheads="1"/>
          </p:cNvSpPr>
          <p:nvPr/>
        </p:nvSpPr>
        <p:spPr bwMode="auto">
          <a:xfrm>
            <a:off x="845574" y="2250037"/>
            <a:ext cx="10294373"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Using Solidity, we developed and deployed several smart contracts for our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PoA</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-based blockchain network:</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PoA-Contract.sol</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Manages network operations and permissions.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Validator.sol</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Controls approval and rejection of actions by validator nodes.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Bank1.sol &amp; Bank2.sol: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Handle KYC registration and retrieval for each bank.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KYCList.sol</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Tracks and displays KYC request statuses for monitoring.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These smart contracts ensure the network operates smoothly, with automated approvals, rejections, and secure KYC management.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566EFEEB-F552-79C7-827E-2B8A4AA65348}"/>
              </a:ext>
            </a:extLst>
          </p:cNvPr>
          <p:cNvSpPr txBox="1"/>
          <p:nvPr/>
        </p:nvSpPr>
        <p:spPr>
          <a:xfrm>
            <a:off x="845574" y="1130088"/>
            <a:ext cx="3048000" cy="40011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We Did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with</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Solidity</a:t>
            </a:r>
          </a:p>
        </p:txBody>
      </p:sp>
    </p:spTree>
    <p:extLst>
      <p:ext uri="{BB962C8B-B14F-4D97-AF65-F5344CB8AC3E}">
        <p14:creationId xmlns:p14="http://schemas.microsoft.com/office/powerpoint/2010/main" val="1285991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a:extLst>
              <a:ext uri="{FF2B5EF4-FFF2-40B4-BE49-F238E27FC236}">
                <a16:creationId xmlns:a16="http://schemas.microsoft.com/office/drawing/2014/main" id="{A593C529-FD9F-AA50-532E-2EFB5230159C}"/>
              </a:ext>
            </a:extLst>
          </p:cNvPr>
          <p:cNvSpPr txBox="1">
            <a:spLocks noGrp="1"/>
          </p:cNvSpPr>
          <p:nvPr>
            <p:ph type="title"/>
          </p:nvPr>
        </p:nvSpPr>
        <p:spPr>
          <a:xfrm>
            <a:off x="2216559" y="942338"/>
            <a:ext cx="7758882" cy="363048"/>
          </a:xfrm>
          <a:prstGeom prst="rect">
            <a:avLst/>
          </a:prstGeom>
        </p:spPr>
        <p:txBody>
          <a:bodyPr vert="horz" wrap="square" lIns="0" tIns="12065" rIns="0" bIns="0"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IMPLEMENT, TEST, AND DEPLOY SMART CONTRACT</a:t>
            </a:r>
          </a:p>
        </p:txBody>
      </p:sp>
      <p:sp>
        <p:nvSpPr>
          <p:cNvPr id="4" name="TextBox 3">
            <a:extLst>
              <a:ext uri="{FF2B5EF4-FFF2-40B4-BE49-F238E27FC236}">
                <a16:creationId xmlns:a16="http://schemas.microsoft.com/office/drawing/2014/main" id="{DCF457FD-44A7-284A-23CE-FDBCBDF401E3}"/>
              </a:ext>
            </a:extLst>
          </p:cNvPr>
          <p:cNvSpPr txBox="1"/>
          <p:nvPr/>
        </p:nvSpPr>
        <p:spPr>
          <a:xfrm>
            <a:off x="516193" y="1522756"/>
            <a:ext cx="11159613" cy="1015663"/>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Testing and deployment are critical steps to ensure that smart contracts work as intended before going live on the blockchain network. This process involves checking each function and deploying the contracts to interact with other network components.</a:t>
            </a:r>
            <a:endParaRPr lang="en-IN" sz="20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DDB45AD2-BB0E-FF49-7CA4-6214419A1DC7}"/>
              </a:ext>
            </a:extLst>
          </p:cNvPr>
          <p:cNvSpPr txBox="1"/>
          <p:nvPr/>
        </p:nvSpPr>
        <p:spPr>
          <a:xfrm>
            <a:off x="4847302" y="2663456"/>
            <a:ext cx="2497394"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Tool Used: Remix IDE</a:t>
            </a:r>
          </a:p>
        </p:txBody>
      </p:sp>
      <p:pic>
        <p:nvPicPr>
          <p:cNvPr id="4100" name="Picture 4">
            <a:extLst>
              <a:ext uri="{FF2B5EF4-FFF2-40B4-BE49-F238E27FC236}">
                <a16:creationId xmlns:a16="http://schemas.microsoft.com/office/drawing/2014/main" id="{AF104278-8ECA-8313-DBCD-2EC720824D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5374" y="3032788"/>
            <a:ext cx="2381250" cy="226695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3CE1C3D8-5B40-C9FE-2EDD-DD3D428DE500}"/>
              </a:ext>
            </a:extLst>
          </p:cNvPr>
          <p:cNvSpPr txBox="1"/>
          <p:nvPr/>
        </p:nvSpPr>
        <p:spPr>
          <a:xfrm>
            <a:off x="516192" y="5799787"/>
            <a:ext cx="11159613" cy="1015663"/>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Remix IDE</a:t>
            </a:r>
            <a:r>
              <a:rPr lang="en-US" sz="2000" dirty="0">
                <a:latin typeface="Times New Roman" panose="02020603050405020304" pitchFamily="18" charset="0"/>
                <a:cs typeface="Times New Roman" panose="02020603050405020304" pitchFamily="18" charset="0"/>
              </a:rPr>
              <a:t> is an online development environment for writing, testing, and deploying smart contracts on Ethereum. It provides a simple interface to compile and test contract functions, helping catch errors before deployment.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662588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D61BE43-3626-56A2-EF81-9A33D25C00C8}"/>
              </a:ext>
            </a:extLst>
          </p:cNvPr>
          <p:cNvSpPr txBox="1"/>
          <p:nvPr/>
        </p:nvSpPr>
        <p:spPr>
          <a:xfrm>
            <a:off x="248266" y="717801"/>
            <a:ext cx="6096000" cy="369332"/>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What We Did with Remix IDE</a:t>
            </a:r>
            <a:endParaRPr lang="en-IN" b="1"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48103CC1-E32E-19F7-B572-DE99CA29EC05}"/>
              </a:ext>
            </a:extLst>
          </p:cNvPr>
          <p:cNvSpPr txBox="1"/>
          <p:nvPr/>
        </p:nvSpPr>
        <p:spPr>
          <a:xfrm>
            <a:off x="294968" y="983137"/>
            <a:ext cx="5040377" cy="1200329"/>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Using Remix, we:</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Tested Functions</a:t>
            </a:r>
            <a:r>
              <a:rPr lang="en-US" dirty="0">
                <a:latin typeface="Times New Roman" panose="02020603050405020304" pitchFamily="18" charset="0"/>
                <a:cs typeface="Times New Roman" panose="02020603050405020304" pitchFamily="18" charset="0"/>
              </a:rPr>
              <a:t>: Verified each function, such as KYC registration, approval, and rejection, ensuring they perform as expected in different scenarios.</a:t>
            </a:r>
          </a:p>
        </p:txBody>
      </p:sp>
      <p:sp>
        <p:nvSpPr>
          <p:cNvPr id="12" name="TextBox 11">
            <a:extLst>
              <a:ext uri="{FF2B5EF4-FFF2-40B4-BE49-F238E27FC236}">
                <a16:creationId xmlns:a16="http://schemas.microsoft.com/office/drawing/2014/main" id="{9D47FFA9-5715-63FC-D400-6450D48D5940}"/>
              </a:ext>
            </a:extLst>
          </p:cNvPr>
          <p:cNvSpPr txBox="1"/>
          <p:nvPr/>
        </p:nvSpPr>
        <p:spPr>
          <a:xfrm>
            <a:off x="6344266" y="1260136"/>
            <a:ext cx="5397910" cy="923330"/>
          </a:xfrm>
          <a:prstGeom prst="rect">
            <a:avLst/>
          </a:prstGeom>
          <a:noFill/>
        </p:spPr>
        <p:txBody>
          <a:bodyPr wrap="square">
            <a:spAutoFit/>
          </a:bodyPr>
          <a:lstStyle/>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Deployed Contracts</a:t>
            </a:r>
            <a:r>
              <a:rPr lang="en-US" dirty="0">
                <a:latin typeface="Times New Roman" panose="02020603050405020304" pitchFamily="18" charset="0"/>
                <a:cs typeface="Times New Roman" panose="02020603050405020304" pitchFamily="18" charset="0"/>
              </a:rPr>
              <a:t>: Deployed the smart contracts to our private blockchain, making them accessible to the relevant nodes (validator, bank nodes).</a:t>
            </a:r>
          </a:p>
        </p:txBody>
      </p:sp>
      <p:sp>
        <p:nvSpPr>
          <p:cNvPr id="14" name="TextBox 13">
            <a:extLst>
              <a:ext uri="{FF2B5EF4-FFF2-40B4-BE49-F238E27FC236}">
                <a16:creationId xmlns:a16="http://schemas.microsoft.com/office/drawing/2014/main" id="{BE1CC4B4-AEC9-6D19-3B9E-12EEACEB07F0}"/>
              </a:ext>
            </a:extLst>
          </p:cNvPr>
          <p:cNvSpPr txBox="1"/>
          <p:nvPr/>
        </p:nvSpPr>
        <p:spPr>
          <a:xfrm>
            <a:off x="294968" y="6140199"/>
            <a:ext cx="11120284" cy="646331"/>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This process ensured that our contracts are error-free and functional, ready to securely manage operations within the network.</a:t>
            </a:r>
          </a:p>
        </p:txBody>
      </p:sp>
      <p:pic>
        <p:nvPicPr>
          <p:cNvPr id="3" name="Picture 2">
            <a:extLst>
              <a:ext uri="{FF2B5EF4-FFF2-40B4-BE49-F238E27FC236}">
                <a16:creationId xmlns:a16="http://schemas.microsoft.com/office/drawing/2014/main" id="{7722F95A-8CC8-AFBF-95CB-CA12044765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6657" y="2121200"/>
            <a:ext cx="4277032" cy="3938240"/>
          </a:xfrm>
          <a:prstGeom prst="rect">
            <a:avLst/>
          </a:prstGeom>
        </p:spPr>
      </p:pic>
      <p:pic>
        <p:nvPicPr>
          <p:cNvPr id="5" name="Picture 4">
            <a:extLst>
              <a:ext uri="{FF2B5EF4-FFF2-40B4-BE49-F238E27FC236}">
                <a16:creationId xmlns:a16="http://schemas.microsoft.com/office/drawing/2014/main" id="{C93C77AB-2847-BF47-1F0E-902B4D7AD5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626" y="2175238"/>
            <a:ext cx="4277032" cy="3892431"/>
          </a:xfrm>
          <a:prstGeom prst="rect">
            <a:avLst/>
          </a:prstGeom>
        </p:spPr>
      </p:pic>
    </p:spTree>
    <p:extLst>
      <p:ext uri="{BB962C8B-B14F-4D97-AF65-F5344CB8AC3E}">
        <p14:creationId xmlns:p14="http://schemas.microsoft.com/office/powerpoint/2010/main" val="33575870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a:extLst>
              <a:ext uri="{FF2B5EF4-FFF2-40B4-BE49-F238E27FC236}">
                <a16:creationId xmlns:a16="http://schemas.microsoft.com/office/drawing/2014/main" id="{81FF73AB-004D-95C5-51D8-759522590135}"/>
              </a:ext>
            </a:extLst>
          </p:cNvPr>
          <p:cNvSpPr txBox="1">
            <a:spLocks noGrp="1"/>
          </p:cNvSpPr>
          <p:nvPr>
            <p:ph type="title"/>
          </p:nvPr>
        </p:nvSpPr>
        <p:spPr>
          <a:xfrm>
            <a:off x="2914650" y="917206"/>
            <a:ext cx="6362700" cy="363048"/>
          </a:xfrm>
          <a:prstGeom prst="rect">
            <a:avLst/>
          </a:prstGeom>
        </p:spPr>
        <p:txBody>
          <a:bodyPr vert="horz" wrap="square" lIns="0" tIns="12065" rIns="0" bIns="0" rtlCol="0">
            <a:spAutoFit/>
          </a:bodyPr>
          <a:lstStyle/>
          <a:p>
            <a:r>
              <a:rPr lang="en-US" sz="2400" b="1" dirty="0">
                <a:solidFill>
                  <a:srgbClr val="FF0000"/>
                </a:solidFill>
                <a:latin typeface="Times New Roman" panose="02020603050405020304" pitchFamily="18" charset="0"/>
                <a:cs typeface="Times New Roman" panose="02020603050405020304" pitchFamily="18" charset="0"/>
              </a:rPr>
              <a:t> </a:t>
            </a:r>
            <a:r>
              <a:rPr lang="en-IN" sz="2400" b="1" dirty="0">
                <a:solidFill>
                  <a:srgbClr val="FF0000"/>
                </a:solidFill>
                <a:latin typeface="Times New Roman" panose="02020603050405020304" pitchFamily="18" charset="0"/>
                <a:cs typeface="Times New Roman" panose="02020603050405020304" pitchFamily="18" charset="0"/>
              </a:rPr>
              <a:t>CONTAINERIZE THE BLOCKCHAIN NODES</a:t>
            </a:r>
          </a:p>
        </p:txBody>
      </p:sp>
      <p:sp>
        <p:nvSpPr>
          <p:cNvPr id="4" name="TextBox 3">
            <a:extLst>
              <a:ext uri="{FF2B5EF4-FFF2-40B4-BE49-F238E27FC236}">
                <a16:creationId xmlns:a16="http://schemas.microsoft.com/office/drawing/2014/main" id="{A83FFE93-8437-3852-33E1-64306C13689F}"/>
              </a:ext>
            </a:extLst>
          </p:cNvPr>
          <p:cNvSpPr txBox="1"/>
          <p:nvPr/>
        </p:nvSpPr>
        <p:spPr>
          <a:xfrm>
            <a:off x="555522" y="1532588"/>
            <a:ext cx="11080955" cy="1015663"/>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Containerization is the process of packaging software and its dependencies into a container to ensure it runs reliably in different computing environments. By containerizing the Ethereum nodes, we can easily deploy, manage, and scale the blockchain network.</a:t>
            </a:r>
            <a:endParaRPr lang="en-IN" sz="20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2931AAE0-2460-5474-F040-24887B88CF9A}"/>
              </a:ext>
            </a:extLst>
          </p:cNvPr>
          <p:cNvSpPr txBox="1"/>
          <p:nvPr/>
        </p:nvSpPr>
        <p:spPr>
          <a:xfrm>
            <a:off x="5053779" y="3059668"/>
            <a:ext cx="2084439"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Tool Used: Docker</a:t>
            </a:r>
            <a:endParaRPr lang="en-IN" dirty="0">
              <a:latin typeface="Times New Roman" panose="02020603050405020304" pitchFamily="18" charset="0"/>
              <a:cs typeface="Times New Roman" panose="02020603050405020304" pitchFamily="18" charset="0"/>
            </a:endParaRPr>
          </a:p>
        </p:txBody>
      </p:sp>
      <p:pic>
        <p:nvPicPr>
          <p:cNvPr id="5122" name="Picture 2" descr="wallpapers Docker Container Logo Transparent alternatives to docker container">
            <a:extLst>
              <a:ext uri="{FF2B5EF4-FFF2-40B4-BE49-F238E27FC236}">
                <a16:creationId xmlns:a16="http://schemas.microsoft.com/office/drawing/2014/main" id="{6E8AD7C5-7967-67D4-9D5C-ADF9FDF2B5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72871" y="3429000"/>
            <a:ext cx="3846258" cy="201543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08A9289-8D01-8D55-D632-3460EE05DAE3}"/>
              </a:ext>
            </a:extLst>
          </p:cNvPr>
          <p:cNvSpPr txBox="1"/>
          <p:nvPr/>
        </p:nvSpPr>
        <p:spPr>
          <a:xfrm>
            <a:off x="555521" y="5771190"/>
            <a:ext cx="11080954" cy="1015663"/>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Docker is a platform that enables developers to package applications and their dependencies into containers. It helps in creating isolated environments for each Ethereum node, ensuring consistency and portability across different systems.</a:t>
            </a:r>
          </a:p>
        </p:txBody>
      </p:sp>
    </p:spTree>
    <p:extLst>
      <p:ext uri="{BB962C8B-B14F-4D97-AF65-F5344CB8AC3E}">
        <p14:creationId xmlns:p14="http://schemas.microsoft.com/office/powerpoint/2010/main" val="876112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98270C4-E189-2142-92F9-DBECFF5A6310}"/>
              </a:ext>
            </a:extLst>
          </p:cNvPr>
          <p:cNvGrpSpPr/>
          <p:nvPr/>
        </p:nvGrpSpPr>
        <p:grpSpPr>
          <a:xfrm>
            <a:off x="326571" y="-753399"/>
            <a:ext cx="11917080" cy="7000426"/>
            <a:chOff x="1649052" y="1024628"/>
            <a:chExt cx="21845887" cy="11626739"/>
          </a:xfrm>
        </p:grpSpPr>
        <p:sp>
          <p:nvSpPr>
            <p:cNvPr id="1816" name="Table of Contents"/>
            <p:cNvSpPr txBox="1"/>
            <p:nvPr/>
          </p:nvSpPr>
          <p:spPr>
            <a:xfrm>
              <a:off x="9357971" y="2914419"/>
              <a:ext cx="6769015" cy="67304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spAutoFit/>
            </a:bodyPr>
            <a:lstStyle>
              <a:lvl1pPr>
                <a:defRPr sz="4600" b="0">
                  <a:solidFill>
                    <a:srgbClr val="2D3640"/>
                  </a:solidFill>
                  <a:latin typeface="Barlow Bold"/>
                  <a:ea typeface="Barlow Bold"/>
                  <a:cs typeface="Barlow Bold"/>
                  <a:sym typeface="Barlow Bold"/>
                </a:defRPr>
              </a:lvl1pPr>
            </a:lstStyle>
            <a:p>
              <a:r>
                <a:rPr lang="en-IN" sz="2300" b="1" u="sng" dirty="0">
                  <a:solidFill>
                    <a:schemeClr val="tx1"/>
                  </a:solidFill>
                  <a:latin typeface="Times New Roman" panose="02020603050405020304" pitchFamily="18" charset="0"/>
                  <a:cs typeface="Times New Roman" panose="02020603050405020304" pitchFamily="18" charset="0"/>
                </a:rPr>
                <a:t>TABLE OF CONTENTS</a:t>
              </a:r>
            </a:p>
          </p:txBody>
        </p:sp>
        <p:sp>
          <p:nvSpPr>
            <p:cNvPr id="1817" name="Rounded Rectangle"/>
            <p:cNvSpPr/>
            <p:nvPr/>
          </p:nvSpPr>
          <p:spPr>
            <a:xfrm>
              <a:off x="1659109" y="4295756"/>
              <a:ext cx="7809726" cy="1269999"/>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dirty="0"/>
            </a:p>
          </p:txBody>
        </p:sp>
        <p:sp>
          <p:nvSpPr>
            <p:cNvPr id="1818" name="Rounded Rectangle"/>
            <p:cNvSpPr/>
            <p:nvPr/>
          </p:nvSpPr>
          <p:spPr>
            <a:xfrm>
              <a:off x="1816656" y="4444952"/>
              <a:ext cx="954904" cy="954904"/>
            </a:xfrm>
            <a:prstGeom prst="roundRect">
              <a:avLst>
                <a:gd name="adj" fmla="val 10005"/>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19" name="Lorem Ipsum is simply industry."/>
            <p:cNvSpPr/>
            <p:nvPr/>
          </p:nvSpPr>
          <p:spPr>
            <a:xfrm>
              <a:off x="2929108" y="4681736"/>
              <a:ext cx="4730520"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r>
                <a:rPr lang="en-US" sz="1800" b="1" dirty="0">
                  <a:solidFill>
                    <a:schemeClr val="tx1"/>
                  </a:solidFill>
                  <a:latin typeface="Times New Roman" panose="02020603050405020304" pitchFamily="18" charset="0"/>
                  <a:cs typeface="Times New Roman" panose="02020603050405020304" pitchFamily="18" charset="0"/>
                </a:rPr>
                <a:t>O B J V E C T I V E</a:t>
              </a:r>
              <a:r>
                <a:rPr sz="1800" b="1" dirty="0">
                  <a:solidFill>
                    <a:schemeClr val="tx1"/>
                  </a:solidFill>
                  <a:latin typeface="Times New Roman" panose="02020603050405020304" pitchFamily="18" charset="0"/>
                  <a:cs typeface="Times New Roman" panose="02020603050405020304" pitchFamily="18" charset="0"/>
                </a:rPr>
                <a:t>.</a:t>
              </a:r>
            </a:p>
          </p:txBody>
        </p:sp>
        <p:sp>
          <p:nvSpPr>
            <p:cNvPr id="1820" name="01"/>
            <p:cNvSpPr/>
            <p:nvPr/>
          </p:nvSpPr>
          <p:spPr>
            <a:xfrm>
              <a:off x="2036578" y="4638761"/>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01</a:t>
              </a:r>
            </a:p>
          </p:txBody>
        </p:sp>
        <p:sp>
          <p:nvSpPr>
            <p:cNvPr id="1822" name="Rounded Rectangle"/>
            <p:cNvSpPr/>
            <p:nvPr/>
          </p:nvSpPr>
          <p:spPr>
            <a:xfrm>
              <a:off x="1659109" y="5696997"/>
              <a:ext cx="7809726" cy="1270001"/>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23" name="Rounded Rectangle"/>
            <p:cNvSpPr/>
            <p:nvPr/>
          </p:nvSpPr>
          <p:spPr>
            <a:xfrm>
              <a:off x="1816656" y="5854545"/>
              <a:ext cx="954904" cy="954905"/>
            </a:xfrm>
            <a:prstGeom prst="roundRect">
              <a:avLst>
                <a:gd name="adj" fmla="val 10005"/>
              </a:avLst>
            </a:prstGeom>
            <a:solidFill>
              <a:srgbClr val="FF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24" name="Lorem Ipsum is simply industry."/>
            <p:cNvSpPr/>
            <p:nvPr/>
          </p:nvSpPr>
          <p:spPr>
            <a:xfrm>
              <a:off x="2929106" y="6045107"/>
              <a:ext cx="4730520"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pPr marL="12700">
                <a:lnSpc>
                  <a:spcPct val="100000"/>
                </a:lnSpc>
                <a:spcBef>
                  <a:spcPts val="780"/>
                </a:spcBef>
                <a:tabLst>
                  <a:tab pos="298450" algn="l"/>
                </a:tabLst>
              </a:pPr>
              <a:r>
                <a:rPr lang="en-IN" sz="1800" b="1" spc="-60" dirty="0">
                  <a:solidFill>
                    <a:schemeClr val="tx1"/>
                  </a:solidFill>
                  <a:latin typeface="Times New Roman" panose="02020603050405020304" pitchFamily="18" charset="0"/>
                  <a:cs typeface="Times New Roman" panose="02020603050405020304" pitchFamily="18" charset="0"/>
                </a:rPr>
                <a:t>A B S T R A C T</a:t>
              </a:r>
            </a:p>
          </p:txBody>
        </p:sp>
        <p:sp>
          <p:nvSpPr>
            <p:cNvPr id="1825" name="02"/>
            <p:cNvSpPr/>
            <p:nvPr/>
          </p:nvSpPr>
          <p:spPr>
            <a:xfrm>
              <a:off x="2015999" y="6077652"/>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02</a:t>
              </a:r>
              <a:endParaRPr sz="1250" b="1" dirty="0">
                <a:solidFill>
                  <a:schemeClr val="bg1"/>
                </a:solidFill>
              </a:endParaRPr>
            </a:p>
          </p:txBody>
        </p:sp>
        <p:sp>
          <p:nvSpPr>
            <p:cNvPr id="1827" name="Rounded Rectangle"/>
            <p:cNvSpPr/>
            <p:nvPr/>
          </p:nvSpPr>
          <p:spPr>
            <a:xfrm>
              <a:off x="1659109" y="7098238"/>
              <a:ext cx="7809726" cy="1270001"/>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28" name="Rounded Rectangle"/>
            <p:cNvSpPr/>
            <p:nvPr/>
          </p:nvSpPr>
          <p:spPr>
            <a:xfrm>
              <a:off x="1816656" y="7255786"/>
              <a:ext cx="954904" cy="954905"/>
            </a:xfrm>
            <a:prstGeom prst="roundRect">
              <a:avLst>
                <a:gd name="adj" fmla="val 10005"/>
              </a:avLst>
            </a:prstGeom>
            <a:solidFill>
              <a:srgbClr val="FFC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30" name="03"/>
            <p:cNvSpPr/>
            <p:nvPr/>
          </p:nvSpPr>
          <p:spPr>
            <a:xfrm>
              <a:off x="2002716" y="7478893"/>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03</a:t>
              </a:r>
              <a:endParaRPr sz="1250" b="1" dirty="0">
                <a:solidFill>
                  <a:schemeClr val="bg1"/>
                </a:solidFill>
              </a:endParaRPr>
            </a:p>
          </p:txBody>
        </p:sp>
        <p:sp>
          <p:nvSpPr>
            <p:cNvPr id="1832" name="Rounded Rectangle"/>
            <p:cNvSpPr/>
            <p:nvPr/>
          </p:nvSpPr>
          <p:spPr>
            <a:xfrm>
              <a:off x="1659109" y="8499479"/>
              <a:ext cx="7809726" cy="1270001"/>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33" name="Rounded Rectangle"/>
            <p:cNvSpPr/>
            <p:nvPr/>
          </p:nvSpPr>
          <p:spPr>
            <a:xfrm>
              <a:off x="1816656" y="8657027"/>
              <a:ext cx="954904" cy="954905"/>
            </a:xfrm>
            <a:prstGeom prst="roundRect">
              <a:avLst>
                <a:gd name="adj" fmla="val 10005"/>
              </a:avLst>
            </a:prstGeom>
            <a:solidFill>
              <a:srgbClr val="92D05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34" name="Lorem Ipsum is simply industry."/>
            <p:cNvSpPr/>
            <p:nvPr/>
          </p:nvSpPr>
          <p:spPr>
            <a:xfrm>
              <a:off x="2957620" y="7478891"/>
              <a:ext cx="4919348"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pPr marL="12700" algn="l">
                <a:lnSpc>
                  <a:spcPct val="100000"/>
                </a:lnSpc>
                <a:spcBef>
                  <a:spcPts val="790"/>
                </a:spcBef>
                <a:tabLst>
                  <a:tab pos="298450" algn="l"/>
                  <a:tab pos="1814830" algn="l"/>
                </a:tabLst>
              </a:pPr>
              <a:r>
                <a:rPr lang="pt-BR" sz="1800" b="1" dirty="0">
                  <a:solidFill>
                    <a:schemeClr val="tx1"/>
                  </a:solidFill>
                  <a:latin typeface="Times New Roman"/>
                  <a:cs typeface="Times New Roman"/>
                </a:rPr>
                <a:t>E</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X</a:t>
              </a:r>
              <a:r>
                <a:rPr lang="pt-BR" sz="1800" b="1" spc="-135" dirty="0">
                  <a:solidFill>
                    <a:schemeClr val="tx1"/>
                  </a:solidFill>
                  <a:latin typeface="Times New Roman"/>
                  <a:cs typeface="Times New Roman"/>
                </a:rPr>
                <a:t> </a:t>
              </a:r>
              <a:r>
                <a:rPr lang="pt-BR" sz="1800" b="1" dirty="0">
                  <a:solidFill>
                    <a:schemeClr val="tx1"/>
                  </a:solidFill>
                  <a:latin typeface="Times New Roman"/>
                  <a:cs typeface="Times New Roman"/>
                </a:rPr>
                <a:t>I</a:t>
              </a:r>
              <a:r>
                <a:rPr lang="pt-BR" sz="1800" b="1" spc="-160" dirty="0">
                  <a:solidFill>
                    <a:schemeClr val="tx1"/>
                  </a:solidFill>
                  <a:latin typeface="Times New Roman"/>
                  <a:cs typeface="Times New Roman"/>
                </a:rPr>
                <a:t> </a:t>
              </a:r>
              <a:r>
                <a:rPr lang="pt-BR" sz="1800" b="1" dirty="0">
                  <a:solidFill>
                    <a:schemeClr val="tx1"/>
                  </a:solidFill>
                  <a:latin typeface="Times New Roman"/>
                  <a:cs typeface="Times New Roman"/>
                </a:rPr>
                <a:t>S</a:t>
              </a:r>
              <a:r>
                <a:rPr lang="pt-BR" sz="1800" b="1" spc="-160" dirty="0">
                  <a:solidFill>
                    <a:schemeClr val="tx1"/>
                  </a:solidFill>
                  <a:latin typeface="Times New Roman"/>
                  <a:cs typeface="Times New Roman"/>
                </a:rPr>
                <a:t> </a:t>
              </a:r>
              <a:r>
                <a:rPr lang="pt-BR" sz="1800" b="1" dirty="0">
                  <a:solidFill>
                    <a:schemeClr val="tx1"/>
                  </a:solidFill>
                  <a:latin typeface="Times New Roman"/>
                  <a:cs typeface="Times New Roman"/>
                </a:rPr>
                <a:t>T</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I</a:t>
              </a:r>
              <a:r>
                <a:rPr lang="pt-BR" sz="1800" b="1" spc="-160" dirty="0">
                  <a:solidFill>
                    <a:schemeClr val="tx1"/>
                  </a:solidFill>
                  <a:latin typeface="Times New Roman"/>
                  <a:cs typeface="Times New Roman"/>
                </a:rPr>
                <a:t> </a:t>
              </a:r>
              <a:r>
                <a:rPr lang="pt-BR" sz="1800" b="1" dirty="0">
                  <a:solidFill>
                    <a:schemeClr val="tx1"/>
                  </a:solidFill>
                  <a:latin typeface="Times New Roman"/>
                  <a:cs typeface="Times New Roman"/>
                </a:rPr>
                <a:t>N</a:t>
              </a:r>
              <a:r>
                <a:rPr lang="pt-BR" sz="1800" b="1" spc="-160" dirty="0">
                  <a:solidFill>
                    <a:schemeClr val="tx1"/>
                  </a:solidFill>
                  <a:latin typeface="Times New Roman"/>
                  <a:cs typeface="Times New Roman"/>
                </a:rPr>
                <a:t> </a:t>
              </a:r>
              <a:r>
                <a:rPr lang="pt-BR" sz="1800" b="1" spc="-50" dirty="0">
                  <a:solidFill>
                    <a:schemeClr val="tx1"/>
                  </a:solidFill>
                  <a:latin typeface="Times New Roman"/>
                  <a:cs typeface="Times New Roman"/>
                </a:rPr>
                <a:t>G  </a:t>
              </a:r>
              <a:r>
                <a:rPr lang="pt-BR" sz="1800" b="1" dirty="0">
                  <a:solidFill>
                    <a:schemeClr val="tx1"/>
                  </a:solidFill>
                  <a:latin typeface="Times New Roman"/>
                  <a:cs typeface="Times New Roman"/>
                </a:rPr>
                <a:t>S</a:t>
              </a:r>
              <a:r>
                <a:rPr lang="pt-BR" sz="1800" b="1" spc="-170" dirty="0">
                  <a:solidFill>
                    <a:schemeClr val="tx1"/>
                  </a:solidFill>
                  <a:latin typeface="Times New Roman"/>
                  <a:cs typeface="Times New Roman"/>
                </a:rPr>
                <a:t> </a:t>
              </a:r>
              <a:r>
                <a:rPr lang="pt-BR" sz="1800" b="1" dirty="0">
                  <a:solidFill>
                    <a:schemeClr val="tx1"/>
                  </a:solidFill>
                  <a:latin typeface="Times New Roman"/>
                  <a:cs typeface="Times New Roman"/>
                </a:rPr>
                <a:t>Y</a:t>
              </a:r>
              <a:r>
                <a:rPr lang="pt-BR" sz="1800" b="1" spc="-160" dirty="0">
                  <a:solidFill>
                    <a:schemeClr val="tx1"/>
                  </a:solidFill>
                  <a:latin typeface="Times New Roman"/>
                  <a:cs typeface="Times New Roman"/>
                </a:rPr>
                <a:t> </a:t>
              </a:r>
              <a:r>
                <a:rPr lang="pt-BR" sz="1800" b="1" dirty="0">
                  <a:solidFill>
                    <a:schemeClr val="tx1"/>
                  </a:solidFill>
                  <a:latin typeface="Times New Roman"/>
                  <a:cs typeface="Times New Roman"/>
                </a:rPr>
                <a:t>S</a:t>
              </a:r>
              <a:r>
                <a:rPr lang="pt-BR" sz="1800" b="1" spc="-160" dirty="0">
                  <a:solidFill>
                    <a:schemeClr val="tx1"/>
                  </a:solidFill>
                  <a:latin typeface="Times New Roman"/>
                  <a:cs typeface="Times New Roman"/>
                </a:rPr>
                <a:t> </a:t>
              </a:r>
              <a:r>
                <a:rPr lang="pt-BR" sz="1800" b="1" dirty="0">
                  <a:solidFill>
                    <a:schemeClr val="tx1"/>
                  </a:solidFill>
                  <a:latin typeface="Times New Roman"/>
                  <a:cs typeface="Times New Roman"/>
                </a:rPr>
                <a:t>T</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E</a:t>
              </a:r>
              <a:r>
                <a:rPr lang="pt-BR" sz="1800" b="1" spc="-155" dirty="0">
                  <a:solidFill>
                    <a:schemeClr val="tx1"/>
                  </a:solidFill>
                  <a:latin typeface="Times New Roman"/>
                  <a:cs typeface="Times New Roman"/>
                </a:rPr>
                <a:t> </a:t>
              </a:r>
              <a:r>
                <a:rPr lang="pt-BR" sz="1800" b="1" spc="-50" dirty="0">
                  <a:solidFill>
                    <a:schemeClr val="tx1"/>
                  </a:solidFill>
                  <a:latin typeface="Times New Roman"/>
                  <a:cs typeface="Times New Roman"/>
                </a:rPr>
                <a:t>M</a:t>
              </a:r>
            </a:p>
          </p:txBody>
        </p:sp>
        <p:sp>
          <p:nvSpPr>
            <p:cNvPr id="1835" name="04"/>
            <p:cNvSpPr/>
            <p:nvPr/>
          </p:nvSpPr>
          <p:spPr>
            <a:xfrm>
              <a:off x="2072783" y="8841073"/>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04</a:t>
              </a:r>
            </a:p>
          </p:txBody>
        </p:sp>
        <p:sp>
          <p:nvSpPr>
            <p:cNvPr id="1837" name="Rounded Rectangle"/>
            <p:cNvSpPr/>
            <p:nvPr/>
          </p:nvSpPr>
          <p:spPr>
            <a:xfrm>
              <a:off x="1659109" y="9900719"/>
              <a:ext cx="7809726" cy="1270001"/>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38" name="Rounded Rectangle"/>
            <p:cNvSpPr/>
            <p:nvPr/>
          </p:nvSpPr>
          <p:spPr>
            <a:xfrm>
              <a:off x="1816656" y="10058269"/>
              <a:ext cx="954905" cy="954906"/>
            </a:xfrm>
            <a:prstGeom prst="roundRect">
              <a:avLst>
                <a:gd name="adj" fmla="val 10005"/>
              </a:avLst>
            </a:prstGeom>
            <a:solidFill>
              <a:srgbClr val="00B05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39" name="Lorem Ipsum is simply industry."/>
            <p:cNvSpPr/>
            <p:nvPr/>
          </p:nvSpPr>
          <p:spPr>
            <a:xfrm>
              <a:off x="2950937" y="8876119"/>
              <a:ext cx="6195367"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pPr marL="12700" algn="l">
                <a:lnSpc>
                  <a:spcPct val="100000"/>
                </a:lnSpc>
                <a:spcBef>
                  <a:spcPts val="790"/>
                </a:spcBef>
                <a:tabLst>
                  <a:tab pos="298450" algn="l"/>
                  <a:tab pos="1814830" algn="l"/>
                </a:tabLst>
              </a:pPr>
              <a:r>
                <a:rPr lang="pt-BR" sz="1800" b="1" spc="-50" dirty="0">
                  <a:solidFill>
                    <a:schemeClr val="tx1"/>
                  </a:solidFill>
                  <a:latin typeface="Times New Roman"/>
                  <a:cs typeface="Times New Roman"/>
                </a:rPr>
                <a:t>L I T E R A T U R E  S U R V E Y</a:t>
              </a:r>
              <a:endParaRPr lang="pt-BR" sz="1800" b="1" dirty="0">
                <a:solidFill>
                  <a:schemeClr val="tx1"/>
                </a:solidFill>
                <a:latin typeface="Times New Roman"/>
                <a:cs typeface="Times New Roman"/>
              </a:endParaRPr>
            </a:p>
          </p:txBody>
        </p:sp>
        <p:sp>
          <p:nvSpPr>
            <p:cNvPr id="1840" name="05"/>
            <p:cNvSpPr/>
            <p:nvPr/>
          </p:nvSpPr>
          <p:spPr>
            <a:xfrm>
              <a:off x="2000212" y="10248630"/>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05</a:t>
              </a:r>
            </a:p>
          </p:txBody>
        </p:sp>
        <p:sp>
          <p:nvSpPr>
            <p:cNvPr id="1843" name="Rounded Rectangle"/>
            <p:cNvSpPr/>
            <p:nvPr/>
          </p:nvSpPr>
          <p:spPr>
            <a:xfrm>
              <a:off x="1649052" y="11330490"/>
              <a:ext cx="7819783" cy="1269999"/>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dirty="0"/>
            </a:p>
          </p:txBody>
        </p:sp>
        <p:sp>
          <p:nvSpPr>
            <p:cNvPr id="1844" name="Rounded Rectangle"/>
            <p:cNvSpPr/>
            <p:nvPr/>
          </p:nvSpPr>
          <p:spPr>
            <a:xfrm>
              <a:off x="1816656" y="11538916"/>
              <a:ext cx="954904" cy="954904"/>
            </a:xfrm>
            <a:prstGeom prst="roundRect">
              <a:avLst>
                <a:gd name="adj" fmla="val 10005"/>
              </a:avLst>
            </a:prstGeom>
            <a:solidFill>
              <a:srgbClr val="0070C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45" name="Lorem Ipsum is simply industry."/>
            <p:cNvSpPr/>
            <p:nvPr/>
          </p:nvSpPr>
          <p:spPr>
            <a:xfrm>
              <a:off x="2955116" y="10212848"/>
              <a:ext cx="5246618"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pPr marL="12700">
                <a:lnSpc>
                  <a:spcPct val="100000"/>
                </a:lnSpc>
                <a:spcBef>
                  <a:spcPts val="780"/>
                </a:spcBef>
                <a:tabLst>
                  <a:tab pos="298450" algn="l"/>
                  <a:tab pos="1941195" algn="l"/>
                </a:tabLst>
              </a:pPr>
              <a:r>
                <a:rPr lang="pt-BR" sz="1800" b="1" spc="-20" dirty="0">
                  <a:solidFill>
                    <a:schemeClr val="tx1"/>
                  </a:solidFill>
                  <a:latin typeface="Times New Roman"/>
                  <a:cs typeface="Times New Roman"/>
                </a:rPr>
                <a:t>P</a:t>
              </a:r>
              <a:r>
                <a:rPr lang="pt-BR" sz="1800" b="1" spc="-150" dirty="0">
                  <a:solidFill>
                    <a:schemeClr val="tx1"/>
                  </a:solidFill>
                  <a:latin typeface="Times New Roman"/>
                  <a:cs typeface="Times New Roman"/>
                </a:rPr>
                <a:t> </a:t>
              </a:r>
              <a:r>
                <a:rPr lang="pt-BR" sz="1800" b="1" dirty="0">
                  <a:solidFill>
                    <a:schemeClr val="tx1"/>
                  </a:solidFill>
                  <a:latin typeface="Times New Roman"/>
                  <a:cs typeface="Times New Roman"/>
                </a:rPr>
                <a:t>R</a:t>
              </a:r>
              <a:r>
                <a:rPr lang="pt-BR" sz="1800" b="1" spc="-150" dirty="0">
                  <a:solidFill>
                    <a:schemeClr val="tx1"/>
                  </a:solidFill>
                  <a:latin typeface="Times New Roman"/>
                  <a:cs typeface="Times New Roman"/>
                </a:rPr>
                <a:t> </a:t>
              </a:r>
              <a:r>
                <a:rPr lang="pt-BR" sz="1800" b="1" dirty="0">
                  <a:solidFill>
                    <a:schemeClr val="tx1"/>
                  </a:solidFill>
                  <a:latin typeface="Times New Roman"/>
                  <a:cs typeface="Times New Roman"/>
                </a:rPr>
                <a:t>O</a:t>
              </a:r>
              <a:r>
                <a:rPr lang="pt-BR" sz="1800" b="1" spc="-150" dirty="0">
                  <a:solidFill>
                    <a:schemeClr val="tx1"/>
                  </a:solidFill>
                  <a:latin typeface="Times New Roman"/>
                  <a:cs typeface="Times New Roman"/>
                </a:rPr>
                <a:t> </a:t>
              </a:r>
              <a:r>
                <a:rPr lang="pt-BR" sz="1800" b="1" spc="-20" dirty="0">
                  <a:solidFill>
                    <a:schemeClr val="tx1"/>
                  </a:solidFill>
                  <a:latin typeface="Times New Roman"/>
                  <a:cs typeface="Times New Roman"/>
                </a:rPr>
                <a:t>P</a:t>
              </a:r>
              <a:r>
                <a:rPr lang="pt-BR" sz="1800" b="1" spc="-145" dirty="0">
                  <a:solidFill>
                    <a:schemeClr val="tx1"/>
                  </a:solidFill>
                  <a:latin typeface="Times New Roman"/>
                  <a:cs typeface="Times New Roman"/>
                </a:rPr>
                <a:t> </a:t>
              </a:r>
              <a:r>
                <a:rPr lang="pt-BR" sz="1800" b="1" dirty="0">
                  <a:solidFill>
                    <a:schemeClr val="tx1"/>
                  </a:solidFill>
                  <a:latin typeface="Times New Roman"/>
                  <a:cs typeface="Times New Roman"/>
                </a:rPr>
                <a:t>O</a:t>
              </a:r>
              <a:r>
                <a:rPr lang="pt-BR" sz="1800" b="1" spc="-150" dirty="0">
                  <a:solidFill>
                    <a:schemeClr val="tx1"/>
                  </a:solidFill>
                  <a:latin typeface="Times New Roman"/>
                  <a:cs typeface="Times New Roman"/>
                </a:rPr>
                <a:t> </a:t>
              </a:r>
              <a:r>
                <a:rPr lang="pt-BR" sz="1800" b="1" dirty="0">
                  <a:solidFill>
                    <a:schemeClr val="tx1"/>
                  </a:solidFill>
                  <a:latin typeface="Times New Roman"/>
                  <a:cs typeface="Times New Roman"/>
                </a:rPr>
                <a:t>S</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E</a:t>
              </a:r>
              <a:r>
                <a:rPr lang="pt-BR" sz="1800" b="1" spc="-155" dirty="0">
                  <a:solidFill>
                    <a:schemeClr val="tx1"/>
                  </a:solidFill>
                  <a:latin typeface="Times New Roman"/>
                  <a:cs typeface="Times New Roman"/>
                </a:rPr>
                <a:t> </a:t>
              </a:r>
              <a:r>
                <a:rPr lang="pt-BR" sz="1800" b="1" spc="-50" dirty="0">
                  <a:solidFill>
                    <a:schemeClr val="tx1"/>
                  </a:solidFill>
                  <a:latin typeface="Times New Roman"/>
                  <a:cs typeface="Times New Roman"/>
                </a:rPr>
                <a:t>D   </a:t>
              </a:r>
              <a:r>
                <a:rPr lang="pt-BR" sz="1800" b="1" dirty="0">
                  <a:solidFill>
                    <a:schemeClr val="tx1"/>
                  </a:solidFill>
                  <a:latin typeface="Times New Roman"/>
                  <a:cs typeface="Times New Roman"/>
                </a:rPr>
                <a:t>S</a:t>
              </a:r>
              <a:r>
                <a:rPr lang="pt-BR" sz="1800" b="1" spc="-160" dirty="0">
                  <a:solidFill>
                    <a:schemeClr val="tx1"/>
                  </a:solidFill>
                  <a:latin typeface="Times New Roman"/>
                  <a:cs typeface="Times New Roman"/>
                </a:rPr>
                <a:t> </a:t>
              </a:r>
              <a:r>
                <a:rPr lang="pt-BR" sz="1800" b="1" dirty="0">
                  <a:solidFill>
                    <a:schemeClr val="tx1"/>
                  </a:solidFill>
                  <a:latin typeface="Times New Roman"/>
                  <a:cs typeface="Times New Roman"/>
                </a:rPr>
                <a:t>Y</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S</a:t>
              </a:r>
              <a:r>
                <a:rPr lang="pt-BR" sz="1800" b="1" spc="-160" dirty="0">
                  <a:solidFill>
                    <a:schemeClr val="tx1"/>
                  </a:solidFill>
                  <a:latin typeface="Times New Roman"/>
                  <a:cs typeface="Times New Roman"/>
                </a:rPr>
                <a:t> </a:t>
              </a:r>
              <a:r>
                <a:rPr lang="pt-BR" sz="1800" b="1" dirty="0">
                  <a:solidFill>
                    <a:schemeClr val="tx1"/>
                  </a:solidFill>
                  <a:latin typeface="Times New Roman"/>
                  <a:cs typeface="Times New Roman"/>
                </a:rPr>
                <a:t>T</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E</a:t>
              </a:r>
              <a:r>
                <a:rPr lang="pt-BR" sz="1800" b="1" spc="-155" dirty="0">
                  <a:solidFill>
                    <a:schemeClr val="tx1"/>
                  </a:solidFill>
                  <a:latin typeface="Times New Roman"/>
                  <a:cs typeface="Times New Roman"/>
                </a:rPr>
                <a:t> </a:t>
              </a:r>
              <a:r>
                <a:rPr lang="pt-BR" sz="1800" b="1" spc="-50" dirty="0">
                  <a:solidFill>
                    <a:schemeClr val="tx1"/>
                  </a:solidFill>
                  <a:latin typeface="Times New Roman"/>
                  <a:cs typeface="Times New Roman"/>
                </a:rPr>
                <a:t>M</a:t>
              </a:r>
              <a:endParaRPr lang="pt-BR" sz="1800" dirty="0">
                <a:solidFill>
                  <a:schemeClr val="tx1"/>
                </a:solidFill>
                <a:latin typeface="Times New Roman"/>
                <a:cs typeface="Times New Roman"/>
              </a:endParaRPr>
            </a:p>
          </p:txBody>
        </p:sp>
        <p:sp>
          <p:nvSpPr>
            <p:cNvPr id="1846" name="06"/>
            <p:cNvSpPr/>
            <p:nvPr/>
          </p:nvSpPr>
          <p:spPr>
            <a:xfrm>
              <a:off x="1985453" y="11683364"/>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06</a:t>
              </a:r>
            </a:p>
          </p:txBody>
        </p:sp>
        <p:sp>
          <p:nvSpPr>
            <p:cNvPr id="1848" name="Rounded Rectangle"/>
            <p:cNvSpPr/>
            <p:nvPr/>
          </p:nvSpPr>
          <p:spPr>
            <a:xfrm>
              <a:off x="14838704" y="4301503"/>
              <a:ext cx="7755379" cy="1270001"/>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49" name="Rounded Rectangle"/>
            <p:cNvSpPr/>
            <p:nvPr/>
          </p:nvSpPr>
          <p:spPr>
            <a:xfrm>
              <a:off x="14997022" y="4444950"/>
              <a:ext cx="954904" cy="954906"/>
            </a:xfrm>
            <a:prstGeom prst="roundRect">
              <a:avLst>
                <a:gd name="adj" fmla="val 10005"/>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50" name="Lorem Ipsum is simply industry."/>
            <p:cNvSpPr/>
            <p:nvPr/>
          </p:nvSpPr>
          <p:spPr>
            <a:xfrm>
              <a:off x="2952279" y="11743739"/>
              <a:ext cx="4730520"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pPr marL="12700">
                <a:lnSpc>
                  <a:spcPct val="100000"/>
                </a:lnSpc>
                <a:spcBef>
                  <a:spcPts val="780"/>
                </a:spcBef>
                <a:tabLst>
                  <a:tab pos="298450" algn="l"/>
                  <a:tab pos="1061085" algn="l"/>
                </a:tabLst>
              </a:pPr>
              <a:r>
                <a:rPr lang="pt-BR" sz="1800" b="1" dirty="0">
                  <a:solidFill>
                    <a:schemeClr val="tx1"/>
                  </a:solidFill>
                  <a:latin typeface="Times New Roman"/>
                  <a:cs typeface="Times New Roman"/>
                </a:rPr>
                <a:t>A R C H I T E C T U R E</a:t>
              </a:r>
              <a:endParaRPr lang="pt-BR" sz="1800" dirty="0">
                <a:solidFill>
                  <a:schemeClr val="tx1"/>
                </a:solidFill>
                <a:latin typeface="Times New Roman"/>
                <a:cs typeface="Times New Roman"/>
              </a:endParaRPr>
            </a:p>
          </p:txBody>
        </p:sp>
        <p:sp>
          <p:nvSpPr>
            <p:cNvPr id="1851" name="07"/>
            <p:cNvSpPr/>
            <p:nvPr/>
          </p:nvSpPr>
          <p:spPr>
            <a:xfrm>
              <a:off x="15177746" y="4667801"/>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07</a:t>
              </a:r>
            </a:p>
          </p:txBody>
        </p:sp>
        <p:sp>
          <p:nvSpPr>
            <p:cNvPr id="1853" name="Rounded Rectangle"/>
            <p:cNvSpPr/>
            <p:nvPr/>
          </p:nvSpPr>
          <p:spPr>
            <a:xfrm>
              <a:off x="14774300" y="5696504"/>
              <a:ext cx="8157328" cy="1270001"/>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dirty="0"/>
            </a:p>
          </p:txBody>
        </p:sp>
        <p:sp>
          <p:nvSpPr>
            <p:cNvPr id="1854" name="Rounded Rectangle"/>
            <p:cNvSpPr/>
            <p:nvPr/>
          </p:nvSpPr>
          <p:spPr>
            <a:xfrm>
              <a:off x="14997022" y="5850715"/>
              <a:ext cx="954904" cy="954906"/>
            </a:xfrm>
            <a:prstGeom prst="roundRect">
              <a:avLst>
                <a:gd name="adj" fmla="val 10005"/>
              </a:avLst>
            </a:prstGeom>
            <a:solidFill>
              <a:srgbClr val="FF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55" name="Lorem Ipsum is simply industry."/>
            <p:cNvSpPr/>
            <p:nvPr/>
          </p:nvSpPr>
          <p:spPr>
            <a:xfrm>
              <a:off x="16030414" y="4713922"/>
              <a:ext cx="7063692"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pPr marL="12700">
                <a:lnSpc>
                  <a:spcPct val="100000"/>
                </a:lnSpc>
                <a:spcBef>
                  <a:spcPts val="795"/>
                </a:spcBef>
                <a:tabLst>
                  <a:tab pos="298450" algn="l"/>
                </a:tabLst>
              </a:pPr>
              <a:r>
                <a:rPr lang="en-US" sz="1800" b="1" spc="-25" dirty="0">
                  <a:solidFill>
                    <a:schemeClr val="tx1"/>
                  </a:solidFill>
                  <a:latin typeface="Times New Roman"/>
                  <a:cs typeface="Times New Roman"/>
                </a:rPr>
                <a:t>S Y S T E M  R E Q U I R E M E N T</a:t>
              </a:r>
              <a:endParaRPr lang="pt-BR" sz="1800" b="1" spc="-50" dirty="0">
                <a:solidFill>
                  <a:schemeClr val="tx1"/>
                </a:solidFill>
                <a:latin typeface="Times New Roman"/>
                <a:cs typeface="Times New Roman"/>
              </a:endParaRPr>
            </a:p>
          </p:txBody>
        </p:sp>
        <p:sp>
          <p:nvSpPr>
            <p:cNvPr id="1856" name="08"/>
            <p:cNvSpPr/>
            <p:nvPr/>
          </p:nvSpPr>
          <p:spPr>
            <a:xfrm>
              <a:off x="15214985" y="6031369"/>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08</a:t>
              </a:r>
            </a:p>
          </p:txBody>
        </p:sp>
        <p:sp>
          <p:nvSpPr>
            <p:cNvPr id="1858" name="Rounded Rectangle"/>
            <p:cNvSpPr/>
            <p:nvPr/>
          </p:nvSpPr>
          <p:spPr>
            <a:xfrm>
              <a:off x="14774300" y="7098238"/>
              <a:ext cx="7819783" cy="1270001"/>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dirty="0"/>
            </a:p>
          </p:txBody>
        </p:sp>
        <p:sp>
          <p:nvSpPr>
            <p:cNvPr id="1859" name="Rounded Rectangle"/>
            <p:cNvSpPr/>
            <p:nvPr/>
          </p:nvSpPr>
          <p:spPr>
            <a:xfrm>
              <a:off x="14997022" y="7240775"/>
              <a:ext cx="954904" cy="954906"/>
            </a:xfrm>
            <a:prstGeom prst="roundRect">
              <a:avLst>
                <a:gd name="adj" fmla="val 10005"/>
              </a:avLst>
            </a:prstGeom>
            <a:solidFill>
              <a:srgbClr val="FFC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60" name="Lorem Ipsum is simply industry."/>
            <p:cNvSpPr/>
            <p:nvPr/>
          </p:nvSpPr>
          <p:spPr>
            <a:xfrm>
              <a:off x="16207129" y="6077652"/>
              <a:ext cx="6245220"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pPr marL="12700">
                <a:lnSpc>
                  <a:spcPct val="100000"/>
                </a:lnSpc>
                <a:spcBef>
                  <a:spcPts val="795"/>
                </a:spcBef>
                <a:tabLst>
                  <a:tab pos="298450" algn="l"/>
                </a:tabLst>
              </a:pPr>
              <a:r>
                <a:rPr lang="en-US" sz="1800" b="1" dirty="0">
                  <a:solidFill>
                    <a:schemeClr val="tx1"/>
                  </a:solidFill>
                  <a:latin typeface="Times New Roman" panose="02020603050405020304" pitchFamily="18" charset="0"/>
                  <a:cs typeface="Times New Roman" panose="02020603050405020304" pitchFamily="18" charset="0"/>
                </a:rPr>
                <a:t>M O D U L E S</a:t>
              </a:r>
              <a:endParaRPr lang="en-IN" sz="1800" b="1" spc="-50" dirty="0">
                <a:solidFill>
                  <a:schemeClr val="tx1"/>
                </a:solidFill>
                <a:latin typeface="Times New Roman"/>
                <a:cs typeface="Times New Roman"/>
              </a:endParaRPr>
            </a:p>
          </p:txBody>
        </p:sp>
        <p:sp>
          <p:nvSpPr>
            <p:cNvPr id="1861" name="09"/>
            <p:cNvSpPr/>
            <p:nvPr/>
          </p:nvSpPr>
          <p:spPr>
            <a:xfrm>
              <a:off x="15219302" y="7439264"/>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09</a:t>
              </a:r>
            </a:p>
          </p:txBody>
        </p:sp>
        <p:sp>
          <p:nvSpPr>
            <p:cNvPr id="1863" name="Rounded Rectangle"/>
            <p:cNvSpPr/>
            <p:nvPr/>
          </p:nvSpPr>
          <p:spPr>
            <a:xfrm>
              <a:off x="14774300" y="8491163"/>
              <a:ext cx="7819783" cy="1270001"/>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64" name="Rounded Rectangle"/>
            <p:cNvSpPr/>
            <p:nvPr/>
          </p:nvSpPr>
          <p:spPr>
            <a:xfrm>
              <a:off x="15039926" y="8657027"/>
              <a:ext cx="954904" cy="954906"/>
            </a:xfrm>
            <a:prstGeom prst="roundRect">
              <a:avLst>
                <a:gd name="adj" fmla="val 10005"/>
              </a:avLst>
            </a:prstGeom>
            <a:solidFill>
              <a:srgbClr val="92D05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66" name="10"/>
            <p:cNvSpPr/>
            <p:nvPr/>
          </p:nvSpPr>
          <p:spPr>
            <a:xfrm>
              <a:off x="15219302" y="8853536"/>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10</a:t>
              </a:r>
            </a:p>
          </p:txBody>
        </p:sp>
        <p:sp>
          <p:nvSpPr>
            <p:cNvPr id="1869" name="Rounded Rectangle"/>
            <p:cNvSpPr/>
            <p:nvPr/>
          </p:nvSpPr>
          <p:spPr>
            <a:xfrm>
              <a:off x="14774300" y="9906076"/>
              <a:ext cx="7819783" cy="1269999"/>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70" name="Rounded Rectangle"/>
            <p:cNvSpPr/>
            <p:nvPr/>
          </p:nvSpPr>
          <p:spPr>
            <a:xfrm>
              <a:off x="15039926" y="10027962"/>
              <a:ext cx="954904" cy="954904"/>
            </a:xfrm>
            <a:prstGeom prst="roundRect">
              <a:avLst>
                <a:gd name="adj" fmla="val 10005"/>
              </a:avLst>
            </a:prstGeom>
            <a:solidFill>
              <a:srgbClr val="00B05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a:p>
          </p:txBody>
        </p:sp>
        <p:sp>
          <p:nvSpPr>
            <p:cNvPr id="1871" name="Lorem Ipsum is simply industry."/>
            <p:cNvSpPr/>
            <p:nvPr/>
          </p:nvSpPr>
          <p:spPr>
            <a:xfrm>
              <a:off x="16126987" y="8657026"/>
              <a:ext cx="7367952" cy="110754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pPr marL="12065" marR="5080">
                <a:lnSpc>
                  <a:spcPts val="1939"/>
                </a:lnSpc>
                <a:spcBef>
                  <a:spcPts val="1025"/>
                </a:spcBef>
                <a:tabLst>
                  <a:tab pos="299085" algn="l"/>
                  <a:tab pos="2322195" algn="l"/>
                  <a:tab pos="2646680" algn="l"/>
                </a:tabLst>
              </a:pPr>
              <a:r>
                <a:rPr lang="pt-BR" sz="1800" b="1" spc="-20" dirty="0">
                  <a:solidFill>
                    <a:schemeClr val="tx1"/>
                  </a:solidFill>
                  <a:latin typeface="Times New Roman"/>
                  <a:cs typeface="Times New Roman"/>
                </a:rPr>
                <a:t> F</a:t>
              </a:r>
              <a:r>
                <a:rPr lang="pt-BR" sz="1800" b="1" spc="-150" dirty="0">
                  <a:solidFill>
                    <a:schemeClr val="tx1"/>
                  </a:solidFill>
                  <a:latin typeface="Times New Roman"/>
                  <a:cs typeface="Times New Roman"/>
                </a:rPr>
                <a:t> </a:t>
              </a:r>
              <a:r>
                <a:rPr lang="pt-BR" sz="1800" b="1" dirty="0">
                  <a:solidFill>
                    <a:schemeClr val="tx1"/>
                  </a:solidFill>
                  <a:latin typeface="Times New Roman"/>
                  <a:cs typeface="Times New Roman"/>
                </a:rPr>
                <a:t>U</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T</a:t>
              </a:r>
              <a:r>
                <a:rPr lang="pt-BR" sz="1800" b="1" spc="-150" dirty="0">
                  <a:solidFill>
                    <a:schemeClr val="tx1"/>
                  </a:solidFill>
                  <a:latin typeface="Times New Roman"/>
                  <a:cs typeface="Times New Roman"/>
                </a:rPr>
                <a:t> </a:t>
              </a:r>
              <a:r>
                <a:rPr lang="pt-BR" sz="1800" b="1" dirty="0">
                  <a:solidFill>
                    <a:schemeClr val="tx1"/>
                  </a:solidFill>
                  <a:latin typeface="Times New Roman"/>
                  <a:cs typeface="Times New Roman"/>
                </a:rPr>
                <a:t>U</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R</a:t>
              </a:r>
              <a:r>
                <a:rPr lang="pt-BR" sz="1800" b="1" spc="-155" dirty="0">
                  <a:solidFill>
                    <a:schemeClr val="tx1"/>
                  </a:solidFill>
                  <a:latin typeface="Times New Roman"/>
                  <a:cs typeface="Times New Roman"/>
                </a:rPr>
                <a:t> </a:t>
              </a:r>
              <a:r>
                <a:rPr lang="pt-BR" sz="1800" b="1" spc="-50" dirty="0">
                  <a:solidFill>
                    <a:schemeClr val="tx1"/>
                  </a:solidFill>
                  <a:latin typeface="Times New Roman"/>
                  <a:cs typeface="Times New Roman"/>
                </a:rPr>
                <a:t>E  </a:t>
              </a:r>
              <a:endParaRPr lang="en-US" sz="1800" b="1" spc="-50" dirty="0">
                <a:solidFill>
                  <a:schemeClr val="tx1"/>
                </a:solidFill>
                <a:latin typeface="Times New Roman"/>
                <a:cs typeface="Times New Roman"/>
              </a:endParaRPr>
            </a:p>
            <a:p>
              <a:pPr marL="12065" marR="5080">
                <a:lnSpc>
                  <a:spcPts val="1939"/>
                </a:lnSpc>
                <a:spcBef>
                  <a:spcPts val="1025"/>
                </a:spcBef>
                <a:tabLst>
                  <a:tab pos="299085" algn="l"/>
                  <a:tab pos="2322195" algn="l"/>
                  <a:tab pos="2646680" algn="l"/>
                </a:tabLst>
              </a:pPr>
              <a:r>
                <a:rPr lang="pt-BR" sz="1800" b="1" spc="-50" dirty="0">
                  <a:solidFill>
                    <a:schemeClr val="tx1"/>
                  </a:solidFill>
                  <a:latin typeface="Times New Roman"/>
                  <a:cs typeface="Times New Roman"/>
                </a:rPr>
                <a:t> E N H A N C E M E N T S</a:t>
              </a:r>
            </a:p>
          </p:txBody>
        </p:sp>
        <p:sp>
          <p:nvSpPr>
            <p:cNvPr id="1872" name="11"/>
            <p:cNvSpPr/>
            <p:nvPr/>
          </p:nvSpPr>
          <p:spPr>
            <a:xfrm>
              <a:off x="15214985" y="10211409"/>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11</a:t>
              </a:r>
            </a:p>
          </p:txBody>
        </p:sp>
        <p:sp>
          <p:nvSpPr>
            <p:cNvPr id="1874" name="Rounded Rectangle"/>
            <p:cNvSpPr/>
            <p:nvPr/>
          </p:nvSpPr>
          <p:spPr>
            <a:xfrm>
              <a:off x="14774300" y="11381366"/>
              <a:ext cx="7819783" cy="1270001"/>
            </a:xfrm>
            <a:prstGeom prst="roundRect">
              <a:avLst>
                <a:gd name="adj" fmla="val 10005"/>
              </a:avLst>
            </a:prstGeom>
            <a:solidFill>
              <a:srgbClr val="F4F4F5"/>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dirty="0"/>
            </a:p>
          </p:txBody>
        </p:sp>
        <p:sp>
          <p:nvSpPr>
            <p:cNvPr id="1875" name="Rounded Rectangle"/>
            <p:cNvSpPr/>
            <p:nvPr/>
          </p:nvSpPr>
          <p:spPr>
            <a:xfrm>
              <a:off x="14997022" y="11478538"/>
              <a:ext cx="954904" cy="954906"/>
            </a:xfrm>
            <a:prstGeom prst="roundRect">
              <a:avLst>
                <a:gd name="adj" fmla="val 10005"/>
              </a:avLst>
            </a:prstGeom>
            <a:solidFill>
              <a:srgbClr val="0070C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sz="1600" dirty="0"/>
            </a:p>
          </p:txBody>
        </p:sp>
        <p:sp>
          <p:nvSpPr>
            <p:cNvPr id="1876" name="Lorem Ipsum is simply industry."/>
            <p:cNvSpPr/>
            <p:nvPr/>
          </p:nvSpPr>
          <p:spPr>
            <a:xfrm>
              <a:off x="16132646" y="11670608"/>
              <a:ext cx="4730520"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r>
                <a:rPr lang="en-IN" sz="1800" b="1" spc="-50" dirty="0">
                  <a:solidFill>
                    <a:schemeClr val="tx1"/>
                  </a:solidFill>
                  <a:latin typeface="Times New Roman"/>
                  <a:cs typeface="Times New Roman"/>
                </a:rPr>
                <a:t>R E F E R E N C E S</a:t>
              </a:r>
              <a:endParaRPr sz="1600" dirty="0">
                <a:solidFill>
                  <a:schemeClr val="tx1"/>
                </a:solidFill>
              </a:endParaRPr>
            </a:p>
          </p:txBody>
        </p:sp>
        <p:sp>
          <p:nvSpPr>
            <p:cNvPr id="1877" name="12"/>
            <p:cNvSpPr/>
            <p:nvPr/>
          </p:nvSpPr>
          <p:spPr>
            <a:xfrm>
              <a:off x="15214985" y="11682613"/>
              <a:ext cx="774181"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defRPr sz="2500" b="0">
                  <a:solidFill>
                    <a:srgbClr val="FFFFFF"/>
                  </a:solidFill>
                  <a:latin typeface="Barlow Medium"/>
                  <a:ea typeface="Barlow Medium"/>
                  <a:cs typeface="Barlow Medium"/>
                  <a:sym typeface="Barlow Medium"/>
                </a:defRPr>
              </a:lvl1pPr>
            </a:lstStyle>
            <a:p>
              <a:r>
                <a:rPr sz="1800" b="1" dirty="0">
                  <a:solidFill>
                    <a:schemeClr val="bg1"/>
                  </a:solidFill>
                </a:rPr>
                <a:t>12</a:t>
              </a:r>
            </a:p>
          </p:txBody>
        </p:sp>
        <p:grpSp>
          <p:nvGrpSpPr>
            <p:cNvPr id="84" name="Group">
              <a:extLst>
                <a:ext uri="{FF2B5EF4-FFF2-40B4-BE49-F238E27FC236}">
                  <a16:creationId xmlns:a16="http://schemas.microsoft.com/office/drawing/2014/main" id="{FF0D996E-68C3-B540-9A8F-D1021C433821}"/>
                </a:ext>
              </a:extLst>
            </p:cNvPr>
            <p:cNvGrpSpPr/>
            <p:nvPr/>
          </p:nvGrpSpPr>
          <p:grpSpPr>
            <a:xfrm>
              <a:off x="19976585" y="1024628"/>
              <a:ext cx="3244071" cy="641352"/>
              <a:chOff x="0" y="0"/>
              <a:chExt cx="3244070" cy="641350"/>
            </a:xfrm>
          </p:grpSpPr>
          <p:sp>
            <p:nvSpPr>
              <p:cNvPr id="85" name="Template by HiSlide.io">
                <a:extLst>
                  <a:ext uri="{FF2B5EF4-FFF2-40B4-BE49-F238E27FC236}">
                    <a16:creationId xmlns:a16="http://schemas.microsoft.com/office/drawing/2014/main" id="{1B9148B9-7928-F848-BFA0-DBFAEBD61323}"/>
                  </a:ext>
                </a:extLst>
              </p:cNvPr>
              <p:cNvSpPr txBox="1"/>
              <p:nvPr/>
            </p:nvSpPr>
            <p:spPr>
              <a:xfrm>
                <a:off x="178884" y="0"/>
                <a:ext cx="3065186" cy="37912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p>
                <a:pPr algn="r">
                  <a:defRPr sz="2300" b="0">
                    <a:solidFill>
                      <a:srgbClr val="4B97ED"/>
                    </a:solidFill>
                    <a:latin typeface="Barlow Bold"/>
                    <a:ea typeface="Barlow Bold"/>
                    <a:cs typeface="Barlow Bold"/>
                    <a:sym typeface="Barlow Bold"/>
                  </a:defRPr>
                </a:pPr>
                <a:endParaRPr sz="1150" dirty="0">
                  <a:solidFill>
                    <a:schemeClr val="accent3"/>
                  </a:solidFill>
                  <a:hlinkClick r:id="rId2">
                    <a:extLst>
                      <a:ext uri="{A12FA001-AC4F-418D-AE19-62706E023703}">
                        <ahyp:hlinkClr xmlns:ahyp="http://schemas.microsoft.com/office/drawing/2018/hyperlinkcolor" val="tx"/>
                      </a:ext>
                    </a:extLst>
                  </a:hlinkClick>
                </a:endParaRPr>
              </a:p>
            </p:txBody>
          </p:sp>
          <p:sp>
            <p:nvSpPr>
              <p:cNvPr id="86" name="PowerPoint - Keynote - Google Slides">
                <a:extLst>
                  <a:ext uri="{FF2B5EF4-FFF2-40B4-BE49-F238E27FC236}">
                    <a16:creationId xmlns:a16="http://schemas.microsoft.com/office/drawing/2014/main" id="{09B3AB9A-42C2-2145-8773-3EC55EA6CE2C}"/>
                  </a:ext>
                </a:extLst>
              </p:cNvPr>
              <p:cNvSpPr txBox="1"/>
              <p:nvPr/>
            </p:nvSpPr>
            <p:spPr>
              <a:xfrm>
                <a:off x="0" y="415582"/>
                <a:ext cx="3219755" cy="2257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p>
                <a:pPr algn="r">
                  <a:defRPr sz="1100" b="0" cap="all">
                    <a:solidFill>
                      <a:srgbClr val="8C8F9A"/>
                    </a:solidFill>
                    <a:latin typeface="Barlow Medium"/>
                    <a:ea typeface="Barlow Medium"/>
                    <a:cs typeface="Barlow Medium"/>
                    <a:sym typeface="Barlow Medium"/>
                  </a:defRPr>
                </a:pPr>
                <a:endParaRPr sz="550" dirty="0">
                  <a:solidFill>
                    <a:schemeClr val="tx2"/>
                  </a:solidFill>
                </a:endParaRPr>
              </a:p>
            </p:txBody>
          </p:sp>
        </p:grpSp>
        <p:sp>
          <p:nvSpPr>
            <p:cNvPr id="4" name="Lorem Ipsum is simply industry.">
              <a:extLst>
                <a:ext uri="{FF2B5EF4-FFF2-40B4-BE49-F238E27FC236}">
                  <a16:creationId xmlns:a16="http://schemas.microsoft.com/office/drawing/2014/main" id="{92166DFA-11F7-70F1-E8F3-E1A99576B56D}"/>
                </a:ext>
              </a:extLst>
            </p:cNvPr>
            <p:cNvSpPr/>
            <p:nvPr/>
          </p:nvSpPr>
          <p:spPr>
            <a:xfrm>
              <a:off x="16164225" y="7526352"/>
              <a:ext cx="6747384" cy="48987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pPr marL="12065" marR="5080">
                <a:lnSpc>
                  <a:spcPts val="1939"/>
                </a:lnSpc>
                <a:spcBef>
                  <a:spcPts val="1025"/>
                </a:spcBef>
                <a:tabLst>
                  <a:tab pos="299085" algn="l"/>
                  <a:tab pos="2322195" algn="l"/>
                  <a:tab pos="2646680" algn="l"/>
                </a:tabLst>
              </a:pPr>
              <a:r>
                <a:rPr lang="pt-BR" sz="1800" b="1" dirty="0">
                  <a:solidFill>
                    <a:schemeClr val="tx1"/>
                  </a:solidFill>
                  <a:latin typeface="Times New Roman"/>
                  <a:cs typeface="Times New Roman"/>
                </a:rPr>
                <a:t>C</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O</a:t>
              </a:r>
              <a:r>
                <a:rPr lang="pt-BR" sz="1800" b="1" spc="-150" dirty="0">
                  <a:solidFill>
                    <a:schemeClr val="tx1"/>
                  </a:solidFill>
                  <a:latin typeface="Times New Roman"/>
                  <a:cs typeface="Times New Roman"/>
                </a:rPr>
                <a:t> </a:t>
              </a:r>
              <a:r>
                <a:rPr lang="pt-BR" sz="1800" b="1" dirty="0">
                  <a:solidFill>
                    <a:schemeClr val="tx1"/>
                  </a:solidFill>
                  <a:latin typeface="Times New Roman"/>
                  <a:cs typeface="Times New Roman"/>
                </a:rPr>
                <a:t>N</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C</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L</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U</a:t>
              </a:r>
              <a:r>
                <a:rPr lang="pt-BR" sz="1800" b="1" spc="-155" dirty="0">
                  <a:solidFill>
                    <a:schemeClr val="tx1"/>
                  </a:solidFill>
                  <a:latin typeface="Times New Roman"/>
                  <a:cs typeface="Times New Roman"/>
                </a:rPr>
                <a:t> </a:t>
              </a:r>
              <a:r>
                <a:rPr lang="pt-BR" sz="1800" b="1" dirty="0">
                  <a:solidFill>
                    <a:schemeClr val="tx1"/>
                  </a:solidFill>
                  <a:latin typeface="Times New Roman"/>
                  <a:cs typeface="Times New Roman"/>
                </a:rPr>
                <a:t>S</a:t>
              </a:r>
              <a:r>
                <a:rPr lang="pt-BR" sz="1800" b="1" spc="-160" dirty="0">
                  <a:solidFill>
                    <a:schemeClr val="tx1"/>
                  </a:solidFill>
                  <a:latin typeface="Times New Roman"/>
                  <a:cs typeface="Times New Roman"/>
                </a:rPr>
                <a:t> </a:t>
              </a:r>
              <a:r>
                <a:rPr lang="pt-BR" sz="1800" b="1" dirty="0">
                  <a:solidFill>
                    <a:schemeClr val="tx1"/>
                  </a:solidFill>
                  <a:latin typeface="Times New Roman"/>
                  <a:cs typeface="Times New Roman"/>
                </a:rPr>
                <a:t>I</a:t>
              </a:r>
              <a:r>
                <a:rPr lang="pt-BR" sz="1800" b="1" spc="-160" dirty="0">
                  <a:solidFill>
                    <a:schemeClr val="tx1"/>
                  </a:solidFill>
                  <a:latin typeface="Times New Roman"/>
                  <a:cs typeface="Times New Roman"/>
                </a:rPr>
                <a:t> </a:t>
              </a:r>
              <a:r>
                <a:rPr lang="pt-BR" sz="1800" b="1" dirty="0">
                  <a:solidFill>
                    <a:schemeClr val="tx1"/>
                  </a:solidFill>
                  <a:latin typeface="Times New Roman"/>
                  <a:cs typeface="Times New Roman"/>
                </a:rPr>
                <a:t>O</a:t>
              </a:r>
              <a:r>
                <a:rPr lang="pt-BR" sz="1800" b="1" spc="-150" dirty="0">
                  <a:solidFill>
                    <a:schemeClr val="tx1"/>
                  </a:solidFill>
                  <a:latin typeface="Times New Roman"/>
                  <a:cs typeface="Times New Roman"/>
                </a:rPr>
                <a:t> </a:t>
              </a:r>
              <a:r>
                <a:rPr lang="en-US" sz="1800" b="1" spc="-50" dirty="0">
                  <a:solidFill>
                    <a:schemeClr val="tx1"/>
                  </a:solidFill>
                  <a:latin typeface="Times New Roman"/>
                  <a:cs typeface="Times New Roman"/>
                </a:rPr>
                <a:t>N</a:t>
              </a:r>
            </a:p>
          </p:txBody>
        </p:sp>
        <p:sp>
          <p:nvSpPr>
            <p:cNvPr id="1865" name="Lorem Ipsum is simply industry."/>
            <p:cNvSpPr/>
            <p:nvPr/>
          </p:nvSpPr>
          <p:spPr>
            <a:xfrm>
              <a:off x="16210566" y="10211408"/>
              <a:ext cx="4730520" cy="54525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a:defRPr sz="2500" b="0">
                  <a:solidFill>
                    <a:srgbClr val="8C8F98"/>
                  </a:solidFill>
                  <a:latin typeface="Barlow Medium"/>
                  <a:ea typeface="Barlow Medium"/>
                  <a:cs typeface="Barlow Medium"/>
                  <a:sym typeface="Barlow Medium"/>
                </a:defRPr>
              </a:lvl1pPr>
            </a:lstStyle>
            <a:p>
              <a:pPr marL="12700">
                <a:lnSpc>
                  <a:spcPct val="100000"/>
                </a:lnSpc>
                <a:spcBef>
                  <a:spcPts val="795"/>
                </a:spcBef>
                <a:tabLst>
                  <a:tab pos="298450" algn="l"/>
                </a:tabLst>
              </a:pPr>
              <a:r>
                <a:rPr lang="en-US" sz="1800" b="1" spc="-50" dirty="0">
                  <a:solidFill>
                    <a:schemeClr val="tx1"/>
                  </a:solidFill>
                  <a:latin typeface="Times New Roman"/>
                  <a:cs typeface="Times New Roman"/>
                </a:rPr>
                <a:t>O U T P U T</a:t>
              </a:r>
              <a:endParaRPr lang="en-IN" sz="1800" b="1" spc="-50" dirty="0">
                <a:solidFill>
                  <a:schemeClr val="tx1"/>
                </a:solidFill>
                <a:latin typeface="Times New Roman"/>
                <a:cs typeface="Times New Roman"/>
              </a:endParaRPr>
            </a:p>
          </p:txBody>
        </p:sp>
      </p:gr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9D50D29-6E9B-3EA7-FDC2-F1383FBEF76E}"/>
              </a:ext>
            </a:extLst>
          </p:cNvPr>
          <p:cNvSpPr txBox="1"/>
          <p:nvPr/>
        </p:nvSpPr>
        <p:spPr>
          <a:xfrm>
            <a:off x="422787" y="984525"/>
            <a:ext cx="6096000" cy="369332"/>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What We Did with Docker</a:t>
            </a:r>
            <a:endParaRPr lang="en-IN"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3CD8D6D4-9854-469B-FFAF-1440A891DDB9}"/>
              </a:ext>
            </a:extLst>
          </p:cNvPr>
          <p:cNvSpPr txBox="1"/>
          <p:nvPr/>
        </p:nvSpPr>
        <p:spPr>
          <a:xfrm>
            <a:off x="422787" y="3687206"/>
            <a:ext cx="11287432" cy="2862322"/>
          </a:xfrm>
          <a:prstGeom prst="rect">
            <a:avLst/>
          </a:prstGeom>
          <a:noFill/>
        </p:spPr>
        <p:txBody>
          <a:bodyPr wrap="square">
            <a:spAutoFit/>
          </a:bodyPr>
          <a:lstStyle/>
          <a:p>
            <a:pPr marR="0" lvl="0" algn="just"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Containerized Nodes: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Each Ethereum node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Bootnode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Validator, Bank1, Bank2,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PoA</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Storage) is packaged into separate containers for easier deployment. </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Automated Deployment: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Docker automates node deployment, enabling quick setup and resets. </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Isolated Environment: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Each container runs independently, ensuring stable and conflict-free configurations. </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Scalability &amp; Portability: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Containerization ensures a scalable, portable, and manageable blockchain network. </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Containerizing the nodes helps ensure that our blockchain network is scalable, portable, and easy to manage.</a:t>
            </a:r>
          </a:p>
        </p:txBody>
      </p:sp>
      <p:sp>
        <p:nvSpPr>
          <p:cNvPr id="12" name="TextBox 11">
            <a:extLst>
              <a:ext uri="{FF2B5EF4-FFF2-40B4-BE49-F238E27FC236}">
                <a16:creationId xmlns:a16="http://schemas.microsoft.com/office/drawing/2014/main" id="{8E7EB60E-CB4C-D30C-EBB5-C1AEFF689982}"/>
              </a:ext>
            </a:extLst>
          </p:cNvPr>
          <p:cNvSpPr txBox="1"/>
          <p:nvPr/>
        </p:nvSpPr>
        <p:spPr>
          <a:xfrm>
            <a:off x="422787" y="1443024"/>
            <a:ext cx="6096000" cy="400110"/>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Using Docker, we:</a:t>
            </a:r>
            <a:endParaRPr lang="en-IN" sz="2000" dirty="0"/>
          </a:p>
        </p:txBody>
      </p:sp>
      <p:pic>
        <p:nvPicPr>
          <p:cNvPr id="6146" name="Picture 2" descr="A Docker File build → Docker Image run → Docker Container">
            <a:extLst>
              <a:ext uri="{FF2B5EF4-FFF2-40B4-BE49-F238E27FC236}">
                <a16:creationId xmlns:a16="http://schemas.microsoft.com/office/drawing/2014/main" id="{4C2E54DB-446C-B25B-1503-932CFE676C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5845" y="2006831"/>
            <a:ext cx="9301316" cy="1485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76390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id="{6B714151-DD3D-6F91-6300-4C0F278C6F85}"/>
              </a:ext>
            </a:extLst>
          </p:cNvPr>
          <p:cNvSpPr txBox="1">
            <a:spLocks noGrp="1"/>
          </p:cNvSpPr>
          <p:nvPr>
            <p:ph type="title"/>
          </p:nvPr>
        </p:nvSpPr>
        <p:spPr>
          <a:xfrm>
            <a:off x="2703256" y="814518"/>
            <a:ext cx="6785487" cy="381515"/>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IN" sz="2400" b="1" dirty="0">
                <a:solidFill>
                  <a:srgbClr val="FF0000"/>
                </a:solidFill>
                <a:latin typeface="Times New Roman" panose="02020603050405020304" pitchFamily="18" charset="0"/>
                <a:cs typeface="Times New Roman" panose="02020603050405020304" pitchFamily="18" charset="0"/>
              </a:rPr>
              <a:t>HANDLE ACCOUNTS AND TRANSACTIONS</a:t>
            </a:r>
          </a:p>
        </p:txBody>
      </p:sp>
      <p:sp>
        <p:nvSpPr>
          <p:cNvPr id="3" name="TextBox 2">
            <a:extLst>
              <a:ext uri="{FF2B5EF4-FFF2-40B4-BE49-F238E27FC236}">
                <a16:creationId xmlns:a16="http://schemas.microsoft.com/office/drawing/2014/main" id="{D33FAA51-DF71-08B5-19C2-883526CA43A8}"/>
              </a:ext>
            </a:extLst>
          </p:cNvPr>
          <p:cNvSpPr txBox="1"/>
          <p:nvPr/>
        </p:nvSpPr>
        <p:spPr>
          <a:xfrm>
            <a:off x="634179" y="1357303"/>
            <a:ext cx="10923639" cy="707886"/>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This section explains how accounts (such as the Admin and Bank accounts) and transactions are managed within your Ethereum-based KYC verification application.</a:t>
            </a:r>
            <a:endParaRPr lang="en-IN" sz="20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8BA3776D-D1A0-6683-53D0-F0269032B770}"/>
              </a:ext>
            </a:extLst>
          </p:cNvPr>
          <p:cNvSpPr txBox="1"/>
          <p:nvPr/>
        </p:nvSpPr>
        <p:spPr>
          <a:xfrm>
            <a:off x="3927984" y="2354354"/>
            <a:ext cx="4336028" cy="369332"/>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TOOLS USED: METAMASK, ETHER.JS</a:t>
            </a:r>
            <a:endParaRPr lang="en-IN"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B1C65FF1-3E83-5922-FC0D-89B0CB4D8B9F}"/>
              </a:ext>
            </a:extLst>
          </p:cNvPr>
          <p:cNvSpPr txBox="1"/>
          <p:nvPr/>
        </p:nvSpPr>
        <p:spPr>
          <a:xfrm>
            <a:off x="519129" y="5437320"/>
            <a:ext cx="4262286" cy="1323439"/>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MetaMask</a:t>
            </a:r>
            <a:r>
              <a:rPr lang="en-US" sz="2000" dirty="0">
                <a:latin typeface="Times New Roman" panose="02020603050405020304" pitchFamily="18" charset="0"/>
                <a:cs typeface="Times New Roman" panose="02020603050405020304" pitchFamily="18" charset="0"/>
              </a:rPr>
              <a:t> acts as a digital wallet to manage Ethereum accounts (Admin, Bank1, Bank2) and securely sign transactions.</a:t>
            </a:r>
            <a:endParaRPr lang="en-IN" sz="2000" dirty="0">
              <a:latin typeface="Times New Roman" panose="02020603050405020304" pitchFamily="18" charset="0"/>
              <a:cs typeface="Times New Roman" panose="02020603050405020304" pitchFamily="18" charset="0"/>
            </a:endParaRPr>
          </a:p>
        </p:txBody>
      </p:sp>
      <p:pic>
        <p:nvPicPr>
          <p:cNvPr id="7172" name="Picture 4" descr="MetaMask Logo PNG Vector">
            <a:extLst>
              <a:ext uri="{FF2B5EF4-FFF2-40B4-BE49-F238E27FC236}">
                <a16:creationId xmlns:a16="http://schemas.microsoft.com/office/drawing/2014/main" id="{00AF7B83-C344-E1DA-B986-14C0F16FB4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3113" y="2710980"/>
            <a:ext cx="2254319" cy="2348249"/>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Ethers.js logo.">
            <a:extLst>
              <a:ext uri="{FF2B5EF4-FFF2-40B4-BE49-F238E27FC236}">
                <a16:creationId xmlns:a16="http://schemas.microsoft.com/office/drawing/2014/main" id="{D3847581-AA6A-7959-94E3-8481ADC87B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13124" y="3080474"/>
            <a:ext cx="3393423" cy="234824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73FB5DF1-6277-82E3-F8E0-312D9726AFA9}"/>
              </a:ext>
            </a:extLst>
          </p:cNvPr>
          <p:cNvSpPr txBox="1"/>
          <p:nvPr/>
        </p:nvSpPr>
        <p:spPr>
          <a:xfrm>
            <a:off x="7227323" y="5428272"/>
            <a:ext cx="4522839" cy="1323439"/>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Ether.js</a:t>
            </a:r>
            <a:r>
              <a:rPr lang="en-US" sz="2000" dirty="0">
                <a:latin typeface="Times New Roman" panose="02020603050405020304" pitchFamily="18" charset="0"/>
                <a:cs typeface="Times New Roman" panose="02020603050405020304" pitchFamily="18" charset="0"/>
              </a:rPr>
              <a:t> are JavaScript libraries that interact with the Ethereum blockchain to send and receive data, including transactions.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39432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B0C15D1A-784A-949F-82C8-5E7FFDE4C1D8}"/>
              </a:ext>
            </a:extLst>
          </p:cNvPr>
          <p:cNvSpPr>
            <a:spLocks noChangeArrowheads="1"/>
          </p:cNvSpPr>
          <p:nvPr/>
        </p:nvSpPr>
        <p:spPr bwMode="auto">
          <a:xfrm>
            <a:off x="311444" y="631487"/>
            <a:ext cx="11765755"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Process:</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Account Management:</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MetaMask is used to create and manage accounts, such as the Admin account (for deploying admin-specific smart contracts) and Bank accounts (for KYC operations).</a:t>
            </a:r>
          </a:p>
        </p:txBody>
      </p:sp>
      <p:sp>
        <p:nvSpPr>
          <p:cNvPr id="3" name="TextBox 2">
            <a:extLst>
              <a:ext uri="{FF2B5EF4-FFF2-40B4-BE49-F238E27FC236}">
                <a16:creationId xmlns:a16="http://schemas.microsoft.com/office/drawing/2014/main" id="{995F1D43-3087-DD6C-74CB-65A440E99DB7}"/>
              </a:ext>
            </a:extLst>
          </p:cNvPr>
          <p:cNvSpPr txBox="1"/>
          <p:nvPr/>
        </p:nvSpPr>
        <p:spPr>
          <a:xfrm>
            <a:off x="311444" y="2168270"/>
            <a:ext cx="5361769" cy="92333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Transaction Handling:</a:t>
            </a:r>
          </a:p>
          <a:p>
            <a:pPr marL="0" marR="0" lvl="0" indent="0" algn="l" defTabSz="914400" rtl="0" eaLnBrk="0" fontAlgn="base" latinLnBrk="0" hangingPunct="0">
              <a:lnSpc>
                <a:spcPct val="100000"/>
              </a:lnSpc>
              <a:spcBef>
                <a:spcPct val="0"/>
              </a:spcBef>
              <a:spcAft>
                <a:spcPct val="0"/>
              </a:spcAft>
              <a:buClrTx/>
              <a:buSzTx/>
              <a:tabLst/>
            </a:pPr>
            <a:endParaRPr lang="en-US" altLang="en-US" b="1"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A92E45A5-71CE-2868-EB33-D4F105021235}"/>
              </a:ext>
            </a:extLst>
          </p:cNvPr>
          <p:cNvSpPr txBox="1"/>
          <p:nvPr/>
        </p:nvSpPr>
        <p:spPr>
          <a:xfrm>
            <a:off x="314632" y="5147115"/>
            <a:ext cx="11562736" cy="1631216"/>
          </a:xfrm>
          <a:prstGeom prst="rect">
            <a:avLst/>
          </a:prstGeom>
          <a:noFill/>
        </p:spPr>
        <p:txBody>
          <a:bodyPr wrap="square">
            <a:spAutoFit/>
          </a:bodyPr>
          <a:lstStyle/>
          <a:p>
            <a:pPr marL="0" marR="0" lvl="0" indent="0" algn="l" defTabSz="914400" rtl="0" eaLnBrk="0" fontAlgn="base" latinLnBrk="0" hangingPunct="0">
              <a:spcBef>
                <a:spcPct val="0"/>
              </a:spcBef>
              <a:spcAft>
                <a:spcPct val="0"/>
              </a:spcAft>
              <a:buClrTx/>
              <a:buSzTx/>
              <a:buFontTx/>
              <a:buAutoNum type="arabicPeriod" startAt="3"/>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Interaction with Smart Contracts:</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1" indent="0" algn="l" defTabSz="914400" rtl="0" eaLnBrk="0" fontAlgn="base" latinLnBrk="0" hangingPunct="0">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Ether.js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are used to interact with the Ethereum blockchain to call functions (like KYC registration) from the frontend. They handle sending transactions, reading the blockchain, and confirming successful operations.</a:t>
            </a:r>
          </a:p>
          <a:p>
            <a:pPr marL="0" marR="0" lvl="0" indent="0" algn="l" defTabSz="914400" rtl="0" eaLnBrk="0" fontAlgn="base" latinLnBrk="0" hangingPunct="0">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process ensures secure, transparent, and verifiable transactions while maintaining account privacy.</a:t>
            </a:r>
          </a:p>
        </p:txBody>
      </p:sp>
      <p:pic>
        <p:nvPicPr>
          <p:cNvPr id="8" name="Picture 7">
            <a:extLst>
              <a:ext uri="{FF2B5EF4-FFF2-40B4-BE49-F238E27FC236}">
                <a16:creationId xmlns:a16="http://schemas.microsoft.com/office/drawing/2014/main" id="{07A63D59-8004-D977-8254-55C88C4C6A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9497" y="1602658"/>
            <a:ext cx="3667431" cy="3824747"/>
          </a:xfrm>
          <a:prstGeom prst="rect">
            <a:avLst/>
          </a:prstGeom>
        </p:spPr>
      </p:pic>
      <p:sp>
        <p:nvSpPr>
          <p:cNvPr id="2" name="Rectangle 1">
            <a:extLst>
              <a:ext uri="{FF2B5EF4-FFF2-40B4-BE49-F238E27FC236}">
                <a16:creationId xmlns:a16="http://schemas.microsoft.com/office/drawing/2014/main" id="{44EC909A-C024-8326-7C56-35376C20C922}"/>
              </a:ext>
            </a:extLst>
          </p:cNvPr>
          <p:cNvSpPr>
            <a:spLocks noChangeArrowheads="1"/>
          </p:cNvSpPr>
          <p:nvPr/>
        </p:nvSpPr>
        <p:spPr bwMode="auto">
          <a:xfrm>
            <a:off x="311444" y="2256660"/>
            <a:ext cx="5607575"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Contract Deployment: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Admin deploys </a:t>
            </a:r>
            <a:r>
              <a:rPr kumimoji="0" lang="en-US" altLang="en-US" sz="2000" b="0" i="1"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Admin.sol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banks deploy </a:t>
            </a:r>
            <a:r>
              <a:rPr kumimoji="0" lang="en-US" altLang="en-US" sz="2000" b="0" i="1"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Bank.sol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Transaction Handling:</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Banks send KYC data transactions to the blockchain.</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 Signing:</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MetaMask securely signs each transaction without exposing private keys.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59220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84237DF-5474-60B4-5096-96BA2AC084D5}"/>
              </a:ext>
            </a:extLst>
          </p:cNvPr>
          <p:cNvSpPr txBox="1"/>
          <p:nvPr/>
        </p:nvSpPr>
        <p:spPr>
          <a:xfrm>
            <a:off x="2775154" y="759231"/>
            <a:ext cx="6641691" cy="523220"/>
          </a:xfrm>
          <a:prstGeom prst="rect">
            <a:avLst/>
          </a:prstGeom>
          <a:noFill/>
        </p:spPr>
        <p:txBody>
          <a:bodyPr wrap="square">
            <a:spAutoFit/>
          </a:bodyPr>
          <a:lstStyle/>
          <a:p>
            <a:r>
              <a:rPr lang="en-US" sz="2800" b="1" dirty="0">
                <a:solidFill>
                  <a:srgbClr val="FF0000"/>
                </a:solidFill>
                <a:latin typeface="Times New Roman" panose="02020603050405020304" pitchFamily="18" charset="0"/>
                <a:cs typeface="Times New Roman" panose="02020603050405020304" pitchFamily="18" charset="0"/>
              </a:rPr>
              <a:t>Monitor Nodes and Network Performance</a:t>
            </a:r>
          </a:p>
        </p:txBody>
      </p:sp>
      <p:sp>
        <p:nvSpPr>
          <p:cNvPr id="7" name="TextBox 6">
            <a:extLst>
              <a:ext uri="{FF2B5EF4-FFF2-40B4-BE49-F238E27FC236}">
                <a16:creationId xmlns:a16="http://schemas.microsoft.com/office/drawing/2014/main" id="{CCEA316D-843F-9308-F4AC-6A18EF361698}"/>
              </a:ext>
            </a:extLst>
          </p:cNvPr>
          <p:cNvSpPr txBox="1"/>
          <p:nvPr/>
        </p:nvSpPr>
        <p:spPr>
          <a:xfrm>
            <a:off x="265470" y="1376968"/>
            <a:ext cx="11661058" cy="707886"/>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This section explains how to monitor the performance of Ethereum nodes and the overall network in your KYC verification application.</a:t>
            </a:r>
            <a:endParaRPr lang="en-IN" sz="20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607EECD4-B0FE-1B65-51E0-67B7AD1E3847}"/>
              </a:ext>
            </a:extLst>
          </p:cNvPr>
          <p:cNvSpPr txBox="1"/>
          <p:nvPr/>
        </p:nvSpPr>
        <p:spPr>
          <a:xfrm>
            <a:off x="4326192" y="2470043"/>
            <a:ext cx="3539613"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Tools Used: Prometheus, Grafana</a:t>
            </a:r>
          </a:p>
        </p:txBody>
      </p:sp>
      <p:pic>
        <p:nvPicPr>
          <p:cNvPr id="9218" name="Picture 2" descr="Free Prometheus Logo Icon">
            <a:extLst>
              <a:ext uri="{FF2B5EF4-FFF2-40B4-BE49-F238E27FC236}">
                <a16:creationId xmlns:a16="http://schemas.microsoft.com/office/drawing/2014/main" id="{828938E6-B7BB-1AEC-92C5-FD71C1AC9C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265" y="3229274"/>
            <a:ext cx="1622322" cy="1622322"/>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Grafana Logo">
            <a:extLst>
              <a:ext uri="{FF2B5EF4-FFF2-40B4-BE49-F238E27FC236}">
                <a16:creationId xmlns:a16="http://schemas.microsoft.com/office/drawing/2014/main" id="{BDDD131C-8D0B-31F5-A91F-0E0A06BADB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35678" y="3063796"/>
            <a:ext cx="1622323" cy="17878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6503F5F-3DA5-807F-DA05-8CDA3555B8E8}"/>
              </a:ext>
            </a:extLst>
          </p:cNvPr>
          <p:cNvSpPr txBox="1"/>
          <p:nvPr/>
        </p:nvSpPr>
        <p:spPr>
          <a:xfrm>
            <a:off x="265470" y="5191036"/>
            <a:ext cx="5004619" cy="1323439"/>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Prometheus</a:t>
            </a:r>
            <a:r>
              <a:rPr lang="en-US" sz="2000" dirty="0">
                <a:latin typeface="Times New Roman" panose="02020603050405020304" pitchFamily="18" charset="0"/>
                <a:cs typeface="Times New Roman" panose="02020603050405020304" pitchFamily="18" charset="0"/>
              </a:rPr>
              <a:t>: A monitoring system that collects metrics from your Ethereum nodes (e.g., Admin, Bank1, Bank2) such as CPU usage, memory usage, and transaction count.</a:t>
            </a:r>
            <a:endParaRPr lang="en-IN" sz="20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2A176D4E-CEC6-475E-BE3D-BD42778DEE1D}"/>
              </a:ext>
            </a:extLst>
          </p:cNvPr>
          <p:cNvSpPr txBox="1"/>
          <p:nvPr/>
        </p:nvSpPr>
        <p:spPr>
          <a:xfrm>
            <a:off x="7549329" y="5191036"/>
            <a:ext cx="4630994" cy="1015663"/>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Grafana</a:t>
            </a:r>
            <a:r>
              <a:rPr lang="en-US" sz="2000" dirty="0">
                <a:latin typeface="Times New Roman" panose="02020603050405020304" pitchFamily="18" charset="0"/>
                <a:cs typeface="Times New Roman" panose="02020603050405020304" pitchFamily="18" charset="0"/>
              </a:rPr>
              <a:t>: A visualization tool used to display the collected metrics in real-time through dashboards.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05248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20DC431-642F-79B7-DAFB-C4E400323843}"/>
              </a:ext>
            </a:extLst>
          </p:cNvPr>
          <p:cNvSpPr txBox="1"/>
          <p:nvPr/>
        </p:nvSpPr>
        <p:spPr>
          <a:xfrm>
            <a:off x="287491" y="1127880"/>
            <a:ext cx="11582400" cy="400110"/>
          </a:xfrm>
          <a:prstGeom prst="rect">
            <a:avLst/>
          </a:prstGeom>
          <a:noFill/>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Process</a:t>
            </a:r>
            <a:r>
              <a:rPr lang="en-US" b="1" dirty="0">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A838E8AF-7333-605B-C14B-8330260B1EBA}"/>
              </a:ext>
            </a:extLst>
          </p:cNvPr>
          <p:cNvSpPr txBox="1"/>
          <p:nvPr/>
        </p:nvSpPr>
        <p:spPr>
          <a:xfrm>
            <a:off x="287491" y="1446705"/>
            <a:ext cx="7580671" cy="4401205"/>
          </a:xfrm>
          <a:prstGeom prst="rect">
            <a:avLst/>
          </a:prstGeom>
          <a:noFill/>
        </p:spPr>
        <p:txBody>
          <a:bodyPr wrap="square">
            <a:spAutoFit/>
          </a:bodyPr>
          <a:lstStyle/>
          <a:p>
            <a:pPr algn="just">
              <a:buFont typeface="+mj-lt"/>
              <a:buAutoNum type="arabicPeriod"/>
            </a:pPr>
            <a:r>
              <a:rPr lang="en-US" sz="2000" b="1" dirty="0">
                <a:latin typeface="Times New Roman" panose="02020603050405020304" pitchFamily="18" charset="0"/>
                <a:cs typeface="Times New Roman" panose="02020603050405020304" pitchFamily="18" charset="0"/>
              </a:rPr>
              <a:t>Metrics Collection:</a:t>
            </a:r>
            <a:endParaRPr lang="en-US" sz="2000" dirty="0">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2000" dirty="0">
                <a:latin typeface="Times New Roman" panose="02020603050405020304" pitchFamily="18" charset="0"/>
                <a:cs typeface="Times New Roman" panose="02020603050405020304" pitchFamily="18" charset="0"/>
              </a:rPr>
              <a:t>Set up Prometheus to scrape metrics from your Ethereum nodes. These metrics include:</a:t>
            </a:r>
          </a:p>
          <a:p>
            <a:pPr marL="1143000" lvl="2" indent="-228600" algn="just">
              <a:buFont typeface="+mj-lt"/>
              <a:buAutoNum type="arabicPeriod"/>
            </a:pPr>
            <a:r>
              <a:rPr lang="en-US" sz="2000" b="1" dirty="0">
                <a:latin typeface="Times New Roman" panose="02020603050405020304" pitchFamily="18" charset="0"/>
                <a:cs typeface="Times New Roman" panose="02020603050405020304" pitchFamily="18" charset="0"/>
              </a:rPr>
              <a:t>CPU Usage</a:t>
            </a:r>
            <a:endParaRPr lang="en-US" sz="2000" dirty="0">
              <a:latin typeface="Times New Roman" panose="02020603050405020304" pitchFamily="18" charset="0"/>
              <a:cs typeface="Times New Roman" panose="02020603050405020304" pitchFamily="18" charset="0"/>
            </a:endParaRPr>
          </a:p>
          <a:p>
            <a:pPr marL="1143000" lvl="2" indent="-228600" algn="just">
              <a:buFont typeface="+mj-lt"/>
              <a:buAutoNum type="arabicPeriod"/>
            </a:pPr>
            <a:r>
              <a:rPr lang="en-US" sz="2000" b="1" dirty="0">
                <a:latin typeface="Times New Roman" panose="02020603050405020304" pitchFamily="18" charset="0"/>
                <a:cs typeface="Times New Roman" panose="02020603050405020304" pitchFamily="18" charset="0"/>
              </a:rPr>
              <a:t>Memory Usage</a:t>
            </a:r>
            <a:endParaRPr lang="en-US" sz="2000" dirty="0">
              <a:latin typeface="Times New Roman" panose="02020603050405020304" pitchFamily="18" charset="0"/>
              <a:cs typeface="Times New Roman" panose="02020603050405020304" pitchFamily="18" charset="0"/>
            </a:endParaRPr>
          </a:p>
          <a:p>
            <a:pPr marL="1143000" lvl="2" indent="-228600" algn="just">
              <a:buFont typeface="+mj-lt"/>
              <a:buAutoNum type="arabicPeriod"/>
            </a:pPr>
            <a:r>
              <a:rPr lang="en-US" sz="2000" b="1" dirty="0">
                <a:latin typeface="Times New Roman" panose="02020603050405020304" pitchFamily="18" charset="0"/>
                <a:cs typeface="Times New Roman" panose="02020603050405020304" pitchFamily="18" charset="0"/>
              </a:rPr>
              <a:t>Transaction Count</a:t>
            </a:r>
          </a:p>
          <a:p>
            <a:pPr lvl="2" algn="just"/>
            <a:endParaRPr lang="en-US" sz="2000" dirty="0">
              <a:latin typeface="Times New Roman" panose="02020603050405020304" pitchFamily="18" charset="0"/>
              <a:cs typeface="Times New Roman" panose="02020603050405020304" pitchFamily="18" charset="0"/>
            </a:endParaRPr>
          </a:p>
          <a:p>
            <a:pPr algn="just">
              <a:buFont typeface="+mj-lt"/>
              <a:buAutoNum type="arabicPeriod"/>
            </a:pPr>
            <a:r>
              <a:rPr lang="en-US" sz="2000" b="1" dirty="0">
                <a:latin typeface="Times New Roman" panose="02020603050405020304" pitchFamily="18" charset="0"/>
                <a:cs typeface="Times New Roman" panose="02020603050405020304" pitchFamily="18" charset="0"/>
              </a:rPr>
              <a:t>Visualize Data:</a:t>
            </a:r>
            <a:endParaRPr lang="en-US" sz="2000" dirty="0">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2000" dirty="0">
                <a:latin typeface="Times New Roman" panose="02020603050405020304" pitchFamily="18" charset="0"/>
                <a:cs typeface="Times New Roman" panose="02020603050405020304" pitchFamily="18" charset="0"/>
              </a:rPr>
              <a:t>Prometheus sends the collected data to Grafana, where it is displayed on customizable dashboards.</a:t>
            </a:r>
          </a:p>
          <a:p>
            <a:pPr lvl="1"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By monitoring the nodes and network performance, you can identify potential issues early and optimize the system for better scalability and reliability.</a:t>
            </a:r>
          </a:p>
        </p:txBody>
      </p:sp>
      <p:pic>
        <p:nvPicPr>
          <p:cNvPr id="6" name="Picture 5">
            <a:extLst>
              <a:ext uri="{FF2B5EF4-FFF2-40B4-BE49-F238E27FC236}">
                <a16:creationId xmlns:a16="http://schemas.microsoft.com/office/drawing/2014/main" id="{30FF4A5B-2D40-E352-A7B6-23209822E6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4174" y="1127880"/>
            <a:ext cx="3210025" cy="5266096"/>
          </a:xfrm>
          <a:prstGeom prst="rect">
            <a:avLst/>
          </a:prstGeom>
        </p:spPr>
      </p:pic>
    </p:spTree>
    <p:extLst>
      <p:ext uri="{BB962C8B-B14F-4D97-AF65-F5344CB8AC3E}">
        <p14:creationId xmlns:p14="http://schemas.microsoft.com/office/powerpoint/2010/main" val="41893300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11E3201-8D90-018E-9F40-0993E7A31F17}"/>
              </a:ext>
            </a:extLst>
          </p:cNvPr>
          <p:cNvSpPr txBox="1"/>
          <p:nvPr/>
        </p:nvSpPr>
        <p:spPr>
          <a:xfrm>
            <a:off x="1524000" y="887050"/>
            <a:ext cx="9144000" cy="523220"/>
          </a:xfrm>
          <a:prstGeom prst="rect">
            <a:avLst/>
          </a:prstGeom>
          <a:noFill/>
        </p:spPr>
        <p:txBody>
          <a:bodyPr wrap="square">
            <a:spAutoFit/>
          </a:bodyPr>
          <a:lstStyle/>
          <a:p>
            <a:r>
              <a:rPr lang="en-US" sz="2800" b="1" dirty="0">
                <a:solidFill>
                  <a:srgbClr val="FF0000"/>
                </a:solidFill>
                <a:latin typeface="Times New Roman" panose="02020603050405020304" pitchFamily="18" charset="0"/>
                <a:cs typeface="Times New Roman" panose="02020603050405020304" pitchFamily="18" charset="0"/>
              </a:rPr>
              <a:t>COORDINATE NODE DEPLOYMENT AND SCALING</a:t>
            </a:r>
          </a:p>
        </p:txBody>
      </p:sp>
      <p:sp>
        <p:nvSpPr>
          <p:cNvPr id="6" name="Rectangle 1">
            <a:extLst>
              <a:ext uri="{FF2B5EF4-FFF2-40B4-BE49-F238E27FC236}">
                <a16:creationId xmlns:a16="http://schemas.microsoft.com/office/drawing/2014/main" id="{73DEA7D4-DF80-0521-AE90-BEC4E1115622}"/>
              </a:ext>
            </a:extLst>
          </p:cNvPr>
          <p:cNvSpPr>
            <a:spLocks noChangeArrowheads="1"/>
          </p:cNvSpPr>
          <p:nvPr/>
        </p:nvSpPr>
        <p:spPr bwMode="auto">
          <a:xfrm>
            <a:off x="403609" y="1335391"/>
            <a:ext cx="11384782"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process of managing the deployment and scaling of Ethereum nodes in a network. This involves using tools like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Minikube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deploy, configure, and scale blockchain nodes efficiently within a local Kubernetes environment.</a:t>
            </a:r>
          </a:p>
          <a:p>
            <a:pPr marL="0" marR="0" lvl="0" indent="0" algn="l" defTabSz="914400" rtl="0" eaLnBrk="0" fontAlgn="base" latinLnBrk="0" hangingPunct="0">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08FA0655-866F-EB65-3B40-9DC8C36D5F1C}"/>
              </a:ext>
            </a:extLst>
          </p:cNvPr>
          <p:cNvSpPr txBox="1"/>
          <p:nvPr/>
        </p:nvSpPr>
        <p:spPr>
          <a:xfrm>
            <a:off x="4940709" y="2665841"/>
            <a:ext cx="2310581"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Tool Used: </a:t>
            </a:r>
            <a:r>
              <a:rPr lang="en-IN" b="1" dirty="0" err="1">
                <a:latin typeface="Times New Roman" panose="02020603050405020304" pitchFamily="18" charset="0"/>
                <a:cs typeface="Times New Roman" panose="02020603050405020304" pitchFamily="18" charset="0"/>
              </a:rPr>
              <a:t>Minikube</a:t>
            </a:r>
            <a:endParaRPr lang="en-IN" b="1" dirty="0">
              <a:latin typeface="Times New Roman" panose="02020603050405020304" pitchFamily="18" charset="0"/>
              <a:cs typeface="Times New Roman" panose="02020603050405020304" pitchFamily="18" charset="0"/>
            </a:endParaRPr>
          </a:p>
        </p:txBody>
      </p:sp>
      <p:pic>
        <p:nvPicPr>
          <p:cNvPr id="10243" name="Picture 3" descr="minikube logo">
            <a:extLst>
              <a:ext uri="{FF2B5EF4-FFF2-40B4-BE49-F238E27FC236}">
                <a16:creationId xmlns:a16="http://schemas.microsoft.com/office/drawing/2014/main" id="{A3EFFB96-3B63-C796-38A0-ACC8DF55EE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5374" y="3124968"/>
            <a:ext cx="2381250" cy="230981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03DE6FD-7807-A3D7-5E08-BEDB24A1E027}"/>
              </a:ext>
            </a:extLst>
          </p:cNvPr>
          <p:cNvSpPr txBox="1"/>
          <p:nvPr/>
        </p:nvSpPr>
        <p:spPr>
          <a:xfrm>
            <a:off x="403609" y="5777808"/>
            <a:ext cx="10834661" cy="1015663"/>
          </a:xfrm>
          <a:prstGeom prst="rect">
            <a:avLst/>
          </a:prstGeom>
          <a:noFill/>
        </p:spPr>
        <p:txBody>
          <a:bodyPr wrap="square">
            <a:spAutoFit/>
          </a:bodyPr>
          <a:lstStyle/>
          <a:p>
            <a:r>
              <a:rPr lang="en-US" sz="2000" dirty="0" err="1">
                <a:latin typeface="Times New Roman" panose="02020603050405020304" pitchFamily="18" charset="0"/>
                <a:cs typeface="Times New Roman" panose="02020603050405020304" pitchFamily="18" charset="0"/>
              </a:rPr>
              <a:t>Minikube</a:t>
            </a:r>
            <a:r>
              <a:rPr lang="en-US" sz="2000" dirty="0">
                <a:latin typeface="Times New Roman" panose="02020603050405020304" pitchFamily="18" charset="0"/>
                <a:cs typeface="Times New Roman" panose="02020603050405020304" pitchFamily="18" charset="0"/>
              </a:rPr>
              <a:t> is a tool for running a Kubernetes cluster locally. It is ideal for testing and development environments and provides a lightweight, single-node Kubernetes setup to simulate a larger Kubernetes cluster.</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65911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a:extLst>
              <a:ext uri="{FF2B5EF4-FFF2-40B4-BE49-F238E27FC236}">
                <a16:creationId xmlns:a16="http://schemas.microsoft.com/office/drawing/2014/main" id="{7C8FAF2A-A5C8-556F-3D16-50D4ACF10D48}"/>
              </a:ext>
            </a:extLst>
          </p:cNvPr>
          <p:cNvSpPr>
            <a:spLocks noChangeArrowheads="1"/>
          </p:cNvSpPr>
          <p:nvPr/>
        </p:nvSpPr>
        <p:spPr bwMode="auto">
          <a:xfrm>
            <a:off x="196644" y="1845891"/>
            <a:ext cx="11680723"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We Did with </a:t>
            </a:r>
            <a:r>
              <a:rPr kumimoji="0" lang="en-US" altLang="en-US" sz="20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Minikube</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We used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Minikube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the following:</a:t>
            </a:r>
          </a:p>
          <a:p>
            <a:pPr marL="0" marR="0" lvl="0" indent="0" algn="just" defTabSz="914400" rtl="0" eaLnBrk="0" fontAlgn="base" latinLnBrk="0" hangingPunct="0">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Setting Up Local Kubernetes Cluster</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Deployment of Ethereum Nodes</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Service Discovery &amp; Networking</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Resource Management</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Testing &amp; Local Development</a:t>
            </a:r>
            <a:endParaRPr lang="en-US" altLang="en-US" sz="2000" dirty="0">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Char char="•"/>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Minikube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provided an ideal local environment to simulate and deploy the Ethereum-based KYC verification network, offering the benefits of Kubernetes while being lightweight and cost-effective.</a:t>
            </a:r>
          </a:p>
          <a:p>
            <a:pPr marL="0" marR="0" lvl="0" indent="0" algn="just" defTabSz="914400" rtl="0" eaLnBrk="0" fontAlgn="base" latinLnBrk="0" hangingPunct="0">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91494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id="{FFC043AE-4A85-EFB1-CB09-79D2FBD61746}"/>
              </a:ext>
            </a:extLst>
          </p:cNvPr>
          <p:cNvSpPr txBox="1">
            <a:spLocks noGrp="1"/>
          </p:cNvSpPr>
          <p:nvPr>
            <p:ph type="title"/>
          </p:nvPr>
        </p:nvSpPr>
        <p:spPr>
          <a:xfrm>
            <a:off x="3695700" y="981667"/>
            <a:ext cx="4800600" cy="381515"/>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CONCLUSION  </a:t>
            </a:r>
            <a:endParaRPr sz="24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AD72DF61-AC0F-A3C2-84F8-05E36A4BF57F}"/>
              </a:ext>
            </a:extLst>
          </p:cNvPr>
          <p:cNvSpPr txBox="1"/>
          <p:nvPr/>
        </p:nvSpPr>
        <p:spPr>
          <a:xfrm>
            <a:off x="870155" y="1968848"/>
            <a:ext cx="10451690" cy="3268652"/>
          </a:xfrm>
          <a:prstGeom prst="rect">
            <a:avLst/>
          </a:prstGeom>
          <a:noFill/>
        </p:spPr>
        <p:txBody>
          <a:bodyPr wrap="square">
            <a:spAutoFit/>
          </a:bodyPr>
          <a:lstStyle/>
          <a:p>
            <a:pPr algn="just">
              <a:lnSpc>
                <a:spcPct val="150000"/>
              </a:lnSpc>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blockchain-based KYC project uses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MetaMask</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account management,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Geth with </a:t>
            </a:r>
            <a:r>
              <a:rPr kumimoji="0" lang="en-US" altLang="en-US" sz="20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PoA</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consensus, and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Solidity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develop KYC smart contracts (</a:t>
            </a:r>
            <a:r>
              <a:rPr kumimoji="0" lang="en-US" altLang="en-US" sz="2000" b="0" i="1"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Bank.sol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a:t>
            </a:r>
            <a:r>
              <a:rPr kumimoji="0" lang="en-US" altLang="en-US" sz="2000" b="0" i="1"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Admin.sol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Docker</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isolates Ethereum nodes, while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Remix</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handles contract development and deployment.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Ether.js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enables frontend-blockchain interaction, and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Prometheus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with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Grafana</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monitors node performance. </a:t>
            </a:r>
            <a:r>
              <a:rPr kumimoji="0" lang="en-US" altLang="en-US" sz="20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Minikube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manages the Ethereum network in a local Kubernetes environment, ensuring security, scalability, and efficiency.</a:t>
            </a:r>
          </a:p>
          <a:p>
            <a:pPr algn="just">
              <a:lnSpc>
                <a:spcPct val="150000"/>
              </a:lnSpc>
            </a:pPr>
            <a:endParaRPr lang="en-US" sz="2000"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4D8EC860-A3CF-ACFD-9C5A-A6784231AD2C}"/>
              </a:ext>
            </a:extLst>
          </p:cNvPr>
          <p:cNvSpPr>
            <a:spLocks noChangeArrowheads="1"/>
          </p:cNvSpPr>
          <p:nvPr/>
        </p:nvSpPr>
        <p:spPr bwMode="auto">
          <a:xfrm>
            <a:off x="0" y="43934"/>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156716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id="{F5ED45BF-7503-D81C-BC8B-0B836ADDCBED}"/>
              </a:ext>
            </a:extLst>
          </p:cNvPr>
          <p:cNvSpPr txBox="1">
            <a:spLocks noGrp="1"/>
          </p:cNvSpPr>
          <p:nvPr>
            <p:ph type="title"/>
          </p:nvPr>
        </p:nvSpPr>
        <p:spPr>
          <a:xfrm>
            <a:off x="3695700" y="981667"/>
            <a:ext cx="4800600" cy="381515"/>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FUTURE ENCHACEMENT </a:t>
            </a:r>
            <a:endParaRPr sz="24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E42DE76-9891-07D4-50B1-CA36A76DE653}"/>
              </a:ext>
            </a:extLst>
          </p:cNvPr>
          <p:cNvSpPr txBox="1"/>
          <p:nvPr/>
        </p:nvSpPr>
        <p:spPr>
          <a:xfrm>
            <a:off x="1587910" y="1870020"/>
            <a:ext cx="9016180" cy="4651979"/>
          </a:xfrm>
          <a:prstGeom prst="rect">
            <a:avLst/>
          </a:prstGeom>
          <a:noFill/>
        </p:spPr>
        <p:txBody>
          <a:bodyPr wrap="square">
            <a:spAutoFit/>
          </a:bodyPr>
          <a:lstStyle/>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Scalability &amp; Security: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Expand the Ethereum network, integrate multi-signature wallets or hardware security modules, and connect with government databases for streamlined KYC. </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Monitoring &amp; Interoperability: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Implement advanced monitoring with the ELK Stack, cross-chain interoperability, and automated regulatory reporting. </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Smart Contract Enhancements: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Improve smart contracts with role-based access control, transaction fee management, and introduce user incentives for verified entities. </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332B1002-5A47-88F4-B523-7D4CAF23B81E}"/>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558531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32FBC5B-8483-1B79-5D8A-C3B4FBDEAD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477" y="1977835"/>
            <a:ext cx="3489223" cy="3830297"/>
          </a:xfrm>
          <a:prstGeom prst="rect">
            <a:avLst/>
          </a:prstGeom>
        </p:spPr>
      </p:pic>
      <p:pic>
        <p:nvPicPr>
          <p:cNvPr id="7" name="Picture 6">
            <a:extLst>
              <a:ext uri="{FF2B5EF4-FFF2-40B4-BE49-F238E27FC236}">
                <a16:creationId xmlns:a16="http://schemas.microsoft.com/office/drawing/2014/main" id="{502D424F-0415-90E6-3D6A-6047D43CDE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1143" y="1977836"/>
            <a:ext cx="3489224" cy="3830295"/>
          </a:xfrm>
          <a:prstGeom prst="rect">
            <a:avLst/>
          </a:prstGeom>
        </p:spPr>
      </p:pic>
      <p:sp>
        <p:nvSpPr>
          <p:cNvPr id="2" name="object 2">
            <a:extLst>
              <a:ext uri="{FF2B5EF4-FFF2-40B4-BE49-F238E27FC236}">
                <a16:creationId xmlns:a16="http://schemas.microsoft.com/office/drawing/2014/main" id="{1B855FF4-96D7-737B-A9EA-76D9DBAA2DFA}"/>
              </a:ext>
            </a:extLst>
          </p:cNvPr>
          <p:cNvSpPr txBox="1">
            <a:spLocks noGrp="1"/>
          </p:cNvSpPr>
          <p:nvPr>
            <p:ph type="title"/>
          </p:nvPr>
        </p:nvSpPr>
        <p:spPr>
          <a:xfrm>
            <a:off x="3695700" y="935611"/>
            <a:ext cx="4800600" cy="381515"/>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OUTPUT</a:t>
            </a:r>
            <a:endParaRPr sz="2400" b="1" dirty="0">
              <a:solidFill>
                <a:srgbClr val="FF000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9941CFD0-330D-3723-F5C5-F97B73597A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15810" y="1977835"/>
            <a:ext cx="3489223" cy="3830295"/>
          </a:xfrm>
          <a:prstGeom prst="rect">
            <a:avLst/>
          </a:prstGeom>
        </p:spPr>
      </p:pic>
      <p:sp>
        <p:nvSpPr>
          <p:cNvPr id="3" name="object 2">
            <a:extLst>
              <a:ext uri="{FF2B5EF4-FFF2-40B4-BE49-F238E27FC236}">
                <a16:creationId xmlns:a16="http://schemas.microsoft.com/office/drawing/2014/main" id="{C2171DE2-DE16-8975-C03C-9394BC3D2952}"/>
              </a:ext>
            </a:extLst>
          </p:cNvPr>
          <p:cNvSpPr txBox="1">
            <a:spLocks/>
          </p:cNvSpPr>
          <p:nvPr/>
        </p:nvSpPr>
        <p:spPr>
          <a:xfrm>
            <a:off x="-771580" y="6015910"/>
            <a:ext cx="4800600" cy="319959"/>
          </a:xfrm>
          <a:prstGeom prst="rect">
            <a:avLst/>
          </a:prstGeom>
        </p:spPr>
        <p:txBody>
          <a:bodyPr vert="horz" wrap="square" lIns="0" tIns="12065" rIns="0" bIns="0" rtlCol="0" anchor="t">
            <a:spAutoFit/>
          </a:bodyPr>
          <a:lstStyle>
            <a:lvl1pPr algn="l" defTabSz="914400" rtl="0" eaLnBrk="1" latinLnBrk="0" hangingPunct="1">
              <a:lnSpc>
                <a:spcPct val="95000"/>
              </a:lnSpc>
              <a:spcBef>
                <a:spcPct val="0"/>
              </a:spcBef>
              <a:buNone/>
              <a:defRPr sz="3200" kern="1200" spc="-50" baseline="0">
                <a:solidFill>
                  <a:schemeClr val="tx1"/>
                </a:solidFill>
                <a:latin typeface="+mj-lt"/>
                <a:ea typeface="+mj-ea"/>
                <a:cs typeface="+mj-cs"/>
              </a:defRPr>
            </a:lvl1pPr>
          </a:lstStyle>
          <a:p>
            <a:pPr marL="12700" algn="ctr">
              <a:lnSpc>
                <a:spcPct val="100000"/>
              </a:lnSpc>
              <a:spcBef>
                <a:spcPts val="95"/>
              </a:spcBef>
              <a:tabLst>
                <a:tab pos="1787525" algn="l"/>
              </a:tabLst>
            </a:pPr>
            <a:r>
              <a:rPr lang="en-US" sz="2000" dirty="0">
                <a:latin typeface="Times New Roman" panose="02020603050405020304" pitchFamily="18" charset="0"/>
                <a:cs typeface="Times New Roman" panose="02020603050405020304" pitchFamily="18" charset="0"/>
              </a:rPr>
              <a:t>BOOT NODE</a:t>
            </a:r>
          </a:p>
        </p:txBody>
      </p:sp>
      <p:sp>
        <p:nvSpPr>
          <p:cNvPr id="4" name="object 2">
            <a:extLst>
              <a:ext uri="{FF2B5EF4-FFF2-40B4-BE49-F238E27FC236}">
                <a16:creationId xmlns:a16="http://schemas.microsoft.com/office/drawing/2014/main" id="{24DCCEBC-D072-9557-C212-86C5291CA82F}"/>
              </a:ext>
            </a:extLst>
          </p:cNvPr>
          <p:cNvSpPr txBox="1">
            <a:spLocks/>
          </p:cNvSpPr>
          <p:nvPr/>
        </p:nvSpPr>
        <p:spPr>
          <a:xfrm>
            <a:off x="3444271" y="6015908"/>
            <a:ext cx="4800600" cy="319959"/>
          </a:xfrm>
          <a:prstGeom prst="rect">
            <a:avLst/>
          </a:prstGeom>
        </p:spPr>
        <p:txBody>
          <a:bodyPr vert="horz" wrap="square" lIns="0" tIns="12065" rIns="0" bIns="0" rtlCol="0" anchor="t">
            <a:spAutoFit/>
          </a:bodyPr>
          <a:lstStyle>
            <a:lvl1pPr algn="l" defTabSz="914400" rtl="0" eaLnBrk="1" latinLnBrk="0" hangingPunct="1">
              <a:lnSpc>
                <a:spcPct val="95000"/>
              </a:lnSpc>
              <a:spcBef>
                <a:spcPct val="0"/>
              </a:spcBef>
              <a:buNone/>
              <a:defRPr sz="3200" kern="1200" spc="-50" baseline="0">
                <a:solidFill>
                  <a:schemeClr val="tx1"/>
                </a:solidFill>
                <a:latin typeface="+mj-lt"/>
                <a:ea typeface="+mj-ea"/>
                <a:cs typeface="+mj-cs"/>
              </a:defRPr>
            </a:lvl1pPr>
          </a:lstStyle>
          <a:p>
            <a:pPr marL="12700" algn="ctr">
              <a:lnSpc>
                <a:spcPct val="100000"/>
              </a:lnSpc>
              <a:spcBef>
                <a:spcPts val="95"/>
              </a:spcBef>
              <a:tabLst>
                <a:tab pos="1787525" algn="l"/>
              </a:tabLst>
            </a:pPr>
            <a:r>
              <a:rPr lang="en-US" sz="2000" dirty="0">
                <a:latin typeface="Times New Roman" panose="02020603050405020304" pitchFamily="18" charset="0"/>
                <a:cs typeface="Times New Roman" panose="02020603050405020304" pitchFamily="18" charset="0"/>
              </a:rPr>
              <a:t>VALIDATOR NODE</a:t>
            </a:r>
          </a:p>
        </p:txBody>
      </p:sp>
      <p:sp>
        <p:nvSpPr>
          <p:cNvPr id="6" name="object 2">
            <a:extLst>
              <a:ext uri="{FF2B5EF4-FFF2-40B4-BE49-F238E27FC236}">
                <a16:creationId xmlns:a16="http://schemas.microsoft.com/office/drawing/2014/main" id="{0435E87D-419B-4491-E934-1F03E9550496}"/>
              </a:ext>
            </a:extLst>
          </p:cNvPr>
          <p:cNvSpPr txBox="1">
            <a:spLocks/>
          </p:cNvSpPr>
          <p:nvPr/>
        </p:nvSpPr>
        <p:spPr>
          <a:xfrm>
            <a:off x="7660121" y="6015909"/>
            <a:ext cx="4800600" cy="319959"/>
          </a:xfrm>
          <a:prstGeom prst="rect">
            <a:avLst/>
          </a:prstGeom>
        </p:spPr>
        <p:txBody>
          <a:bodyPr vert="horz" wrap="square" lIns="0" tIns="12065" rIns="0" bIns="0" rtlCol="0" anchor="t">
            <a:spAutoFit/>
          </a:bodyPr>
          <a:lstStyle>
            <a:lvl1pPr algn="l" defTabSz="914400" rtl="0" eaLnBrk="1" latinLnBrk="0" hangingPunct="1">
              <a:lnSpc>
                <a:spcPct val="95000"/>
              </a:lnSpc>
              <a:spcBef>
                <a:spcPct val="0"/>
              </a:spcBef>
              <a:buNone/>
              <a:defRPr sz="3200" kern="1200" spc="-50" baseline="0">
                <a:solidFill>
                  <a:schemeClr val="tx1"/>
                </a:solidFill>
                <a:latin typeface="+mj-lt"/>
                <a:ea typeface="+mj-ea"/>
                <a:cs typeface="+mj-cs"/>
              </a:defRPr>
            </a:lvl1pPr>
          </a:lstStyle>
          <a:p>
            <a:pPr marL="12700" algn="ctr">
              <a:lnSpc>
                <a:spcPct val="100000"/>
              </a:lnSpc>
              <a:spcBef>
                <a:spcPts val="95"/>
              </a:spcBef>
              <a:tabLst>
                <a:tab pos="1787525" algn="l"/>
              </a:tabLst>
            </a:pPr>
            <a:r>
              <a:rPr lang="en-US" sz="2000" dirty="0">
                <a:latin typeface="Times New Roman" panose="02020603050405020304" pitchFamily="18" charset="0"/>
                <a:cs typeface="Times New Roman" panose="02020603050405020304" pitchFamily="18" charset="0"/>
              </a:rPr>
              <a:t>POA STORAGE NODE</a:t>
            </a:r>
          </a:p>
        </p:txBody>
      </p:sp>
    </p:spTree>
    <p:extLst>
      <p:ext uri="{BB962C8B-B14F-4D97-AF65-F5344CB8AC3E}">
        <p14:creationId xmlns:p14="http://schemas.microsoft.com/office/powerpoint/2010/main" val="3992407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7C244FE-279B-4244-9A7B-004417EA41F6}"/>
              </a:ext>
            </a:extLst>
          </p:cNvPr>
          <p:cNvGrpSpPr/>
          <p:nvPr/>
        </p:nvGrpSpPr>
        <p:grpSpPr>
          <a:xfrm>
            <a:off x="-23814" y="5763587"/>
            <a:ext cx="12239625" cy="1094413"/>
            <a:chOff x="-1" y="4982527"/>
            <a:chExt cx="12192001" cy="1875473"/>
          </a:xfrm>
          <a:solidFill>
            <a:srgbClr val="5A2D82"/>
          </a:solidFill>
        </p:grpSpPr>
        <p:sp>
          <p:nvSpPr>
            <p:cNvPr id="3" name="Freeform 5">
              <a:extLst>
                <a:ext uri="{FF2B5EF4-FFF2-40B4-BE49-F238E27FC236}">
                  <a16:creationId xmlns:a16="http://schemas.microsoft.com/office/drawing/2014/main" id="{1E151771-9526-4405-8BCB-1FA2F56DB343}"/>
                </a:ext>
              </a:extLst>
            </p:cNvPr>
            <p:cNvSpPr>
              <a:spLocks noEditPoints="1"/>
            </p:cNvSpPr>
            <p:nvPr/>
          </p:nvSpPr>
          <p:spPr bwMode="auto">
            <a:xfrm>
              <a:off x="-1" y="5110518"/>
              <a:ext cx="7538767" cy="1747482"/>
            </a:xfrm>
            <a:custGeom>
              <a:avLst/>
              <a:gdLst>
                <a:gd name="T0" fmla="*/ 21583 w 23382"/>
                <a:gd name="T1" fmla="*/ 4627 h 6480"/>
                <a:gd name="T2" fmla="*/ 20351 w 23382"/>
                <a:gd name="T3" fmla="*/ 5095 h 6480"/>
                <a:gd name="T4" fmla="*/ 20164 w 23382"/>
                <a:gd name="T5" fmla="*/ 4772 h 6480"/>
                <a:gd name="T6" fmla="*/ 20128 w 23382"/>
                <a:gd name="T7" fmla="*/ 4643 h 6480"/>
                <a:gd name="T8" fmla="*/ 20097 w 23382"/>
                <a:gd name="T9" fmla="*/ 4750 h 6480"/>
                <a:gd name="T10" fmla="*/ 19894 w 23382"/>
                <a:gd name="T11" fmla="*/ 4988 h 6480"/>
                <a:gd name="T12" fmla="*/ 18856 w 23382"/>
                <a:gd name="T13" fmla="*/ 3075 h 6480"/>
                <a:gd name="T14" fmla="*/ 18624 w 23382"/>
                <a:gd name="T15" fmla="*/ 4104 h 6480"/>
                <a:gd name="T16" fmla="*/ 17560 w 23382"/>
                <a:gd name="T17" fmla="*/ 4091 h 6480"/>
                <a:gd name="T18" fmla="*/ 16477 w 23382"/>
                <a:gd name="T19" fmla="*/ 2154 h 6480"/>
                <a:gd name="T20" fmla="*/ 14799 w 23382"/>
                <a:gd name="T21" fmla="*/ 1749 h 6480"/>
                <a:gd name="T22" fmla="*/ 14691 w 23382"/>
                <a:gd name="T23" fmla="*/ 1160 h 6480"/>
                <a:gd name="T24" fmla="*/ 14558 w 23382"/>
                <a:gd name="T25" fmla="*/ 947 h 6480"/>
                <a:gd name="T26" fmla="*/ 14430 w 23382"/>
                <a:gd name="T27" fmla="*/ 843 h 6480"/>
                <a:gd name="T28" fmla="*/ 14168 w 23382"/>
                <a:gd name="T29" fmla="*/ 1648 h 6480"/>
                <a:gd name="T30" fmla="*/ 14142 w 23382"/>
                <a:gd name="T31" fmla="*/ 2534 h 6480"/>
                <a:gd name="T32" fmla="*/ 13880 w 23382"/>
                <a:gd name="T33" fmla="*/ 2894 h 6480"/>
                <a:gd name="T34" fmla="*/ 13743 w 23382"/>
                <a:gd name="T35" fmla="*/ 2826 h 6480"/>
                <a:gd name="T36" fmla="*/ 13291 w 23382"/>
                <a:gd name="T37" fmla="*/ 2759 h 6480"/>
                <a:gd name="T38" fmla="*/ 13186 w 23382"/>
                <a:gd name="T39" fmla="*/ 2585 h 6480"/>
                <a:gd name="T40" fmla="*/ 12638 w 23382"/>
                <a:gd name="T41" fmla="*/ 2575 h 6480"/>
                <a:gd name="T42" fmla="*/ 11660 w 23382"/>
                <a:gd name="T43" fmla="*/ 3075 h 6480"/>
                <a:gd name="T44" fmla="*/ 10985 w 23382"/>
                <a:gd name="T45" fmla="*/ 3369 h 6480"/>
                <a:gd name="T46" fmla="*/ 10979 w 23382"/>
                <a:gd name="T47" fmla="*/ 2949 h 6480"/>
                <a:gd name="T48" fmla="*/ 10959 w 23382"/>
                <a:gd name="T49" fmla="*/ 3363 h 6480"/>
                <a:gd name="T50" fmla="*/ 10754 w 23382"/>
                <a:gd name="T51" fmla="*/ 3366 h 6480"/>
                <a:gd name="T52" fmla="*/ 10745 w 23382"/>
                <a:gd name="T53" fmla="*/ 2943 h 6480"/>
                <a:gd name="T54" fmla="*/ 10728 w 23382"/>
                <a:gd name="T55" fmla="*/ 3361 h 6480"/>
                <a:gd name="T56" fmla="*/ 10589 w 23382"/>
                <a:gd name="T57" fmla="*/ 3445 h 6480"/>
                <a:gd name="T58" fmla="*/ 10067 w 23382"/>
                <a:gd name="T59" fmla="*/ 3420 h 6480"/>
                <a:gd name="T60" fmla="*/ 9725 w 23382"/>
                <a:gd name="T61" fmla="*/ 3462 h 6480"/>
                <a:gd name="T62" fmla="*/ 9341 w 23382"/>
                <a:gd name="T63" fmla="*/ 3347 h 6480"/>
                <a:gd name="T64" fmla="*/ 9290 w 23382"/>
                <a:gd name="T65" fmla="*/ 3477 h 6480"/>
                <a:gd name="T66" fmla="*/ 8857 w 23382"/>
                <a:gd name="T67" fmla="*/ 1760 h 6480"/>
                <a:gd name="T68" fmla="*/ 7824 w 23382"/>
                <a:gd name="T69" fmla="*/ 2834 h 6480"/>
                <a:gd name="T70" fmla="*/ 7165 w 23382"/>
                <a:gd name="T71" fmla="*/ 5470 h 6480"/>
                <a:gd name="T72" fmla="*/ 5886 w 23382"/>
                <a:gd name="T73" fmla="*/ 3838 h 6480"/>
                <a:gd name="T74" fmla="*/ 5680 w 23382"/>
                <a:gd name="T75" fmla="*/ 3518 h 6480"/>
                <a:gd name="T76" fmla="*/ 5319 w 23382"/>
                <a:gd name="T77" fmla="*/ 3426 h 6480"/>
                <a:gd name="T78" fmla="*/ 4152 w 23382"/>
                <a:gd name="T79" fmla="*/ 5090 h 6480"/>
                <a:gd name="T80" fmla="*/ 2280 w 23382"/>
                <a:gd name="T81" fmla="*/ 5220 h 6480"/>
                <a:gd name="T82" fmla="*/ 1670 w 23382"/>
                <a:gd name="T83" fmla="*/ 4390 h 6480"/>
                <a:gd name="T84" fmla="*/ 1416 w 23382"/>
                <a:gd name="T85" fmla="*/ 1793 h 6480"/>
                <a:gd name="T86" fmla="*/ 1450 w 23382"/>
                <a:gd name="T87" fmla="*/ 1340 h 6480"/>
                <a:gd name="T88" fmla="*/ 1391 w 23382"/>
                <a:gd name="T89" fmla="*/ 598 h 6480"/>
                <a:gd name="T90" fmla="*/ 1314 w 23382"/>
                <a:gd name="T91" fmla="*/ 589 h 6480"/>
                <a:gd name="T92" fmla="*/ 1264 w 23382"/>
                <a:gd name="T93" fmla="*/ 1295 h 6480"/>
                <a:gd name="T94" fmla="*/ 1276 w 23382"/>
                <a:gd name="T95" fmla="*/ 1792 h 6480"/>
                <a:gd name="T96" fmla="*/ 988 w 23382"/>
                <a:gd name="T97" fmla="*/ 4525 h 6480"/>
                <a:gd name="T98" fmla="*/ 966 w 23382"/>
                <a:gd name="T99" fmla="*/ 5410 h 6480"/>
                <a:gd name="T100" fmla="*/ 851 w 23382"/>
                <a:gd name="T101" fmla="*/ 5491 h 6480"/>
                <a:gd name="T102" fmla="*/ 507 w 23382"/>
                <a:gd name="T103" fmla="*/ 5499 h 6480"/>
                <a:gd name="T104" fmla="*/ 15434 w 23382"/>
                <a:gd name="T105" fmla="*/ 652 h 6480"/>
                <a:gd name="T106" fmla="*/ 9341 w 23382"/>
                <a:gd name="T107" fmla="*/ 3753 h 6480"/>
                <a:gd name="T108" fmla="*/ 9297 w 23382"/>
                <a:gd name="T109" fmla="*/ 3481 h 6480"/>
                <a:gd name="T110" fmla="*/ 1336 w 23382"/>
                <a:gd name="T111" fmla="*/ 2695 h 6480"/>
                <a:gd name="T112" fmla="*/ 1331 w 23382"/>
                <a:gd name="T113" fmla="*/ 2850 h 6480"/>
                <a:gd name="T114" fmla="*/ 1298 w 23382"/>
                <a:gd name="T115" fmla="*/ 3095 h 6480"/>
                <a:gd name="T116" fmla="*/ 1271 w 23382"/>
                <a:gd name="T117" fmla="*/ 3065 h 6480"/>
                <a:gd name="T118" fmla="*/ 1312 w 23382"/>
                <a:gd name="T119" fmla="*/ 3522 h 6480"/>
                <a:gd name="T120" fmla="*/ 1343 w 23382"/>
                <a:gd name="T121" fmla="*/ 3671 h 6480"/>
                <a:gd name="T122" fmla="*/ 1324 w 23382"/>
                <a:gd name="T123" fmla="*/ 3991 h 6480"/>
                <a:gd name="T124" fmla="*/ 1488 w 23382"/>
                <a:gd name="T125" fmla="*/ 5491 h 6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382" h="6480">
                  <a:moveTo>
                    <a:pt x="22780" y="5321"/>
                  </a:moveTo>
                  <a:lnTo>
                    <a:pt x="22837" y="5321"/>
                  </a:lnTo>
                  <a:lnTo>
                    <a:pt x="22835" y="4823"/>
                  </a:lnTo>
                  <a:lnTo>
                    <a:pt x="22884" y="4808"/>
                  </a:lnTo>
                  <a:lnTo>
                    <a:pt x="23036" y="4747"/>
                  </a:lnTo>
                  <a:lnTo>
                    <a:pt x="23382" y="4564"/>
                  </a:lnTo>
                  <a:lnTo>
                    <a:pt x="23278" y="4564"/>
                  </a:lnTo>
                  <a:lnTo>
                    <a:pt x="23085" y="4639"/>
                  </a:lnTo>
                  <a:lnTo>
                    <a:pt x="23043" y="4652"/>
                  </a:lnTo>
                  <a:lnTo>
                    <a:pt x="22835" y="4653"/>
                  </a:lnTo>
                  <a:lnTo>
                    <a:pt x="22835" y="4625"/>
                  </a:lnTo>
                  <a:lnTo>
                    <a:pt x="22429" y="4625"/>
                  </a:lnTo>
                  <a:lnTo>
                    <a:pt x="22423" y="4639"/>
                  </a:lnTo>
                  <a:lnTo>
                    <a:pt x="22423" y="4640"/>
                  </a:lnTo>
                  <a:lnTo>
                    <a:pt x="22128" y="4640"/>
                  </a:lnTo>
                  <a:lnTo>
                    <a:pt x="22128" y="4653"/>
                  </a:lnTo>
                  <a:lnTo>
                    <a:pt x="21864" y="4655"/>
                  </a:lnTo>
                  <a:lnTo>
                    <a:pt x="21859" y="4642"/>
                  </a:lnTo>
                  <a:lnTo>
                    <a:pt x="21827" y="4642"/>
                  </a:lnTo>
                  <a:lnTo>
                    <a:pt x="21595" y="4642"/>
                  </a:lnTo>
                  <a:lnTo>
                    <a:pt x="21595" y="4640"/>
                  </a:lnTo>
                  <a:lnTo>
                    <a:pt x="21583" y="4627"/>
                  </a:lnTo>
                  <a:lnTo>
                    <a:pt x="21180" y="4628"/>
                  </a:lnTo>
                  <a:lnTo>
                    <a:pt x="21180" y="4656"/>
                  </a:lnTo>
                  <a:lnTo>
                    <a:pt x="20955" y="4656"/>
                  </a:lnTo>
                  <a:lnTo>
                    <a:pt x="20912" y="4643"/>
                  </a:lnTo>
                  <a:lnTo>
                    <a:pt x="20721" y="4570"/>
                  </a:lnTo>
                  <a:lnTo>
                    <a:pt x="20598" y="4570"/>
                  </a:lnTo>
                  <a:lnTo>
                    <a:pt x="21013" y="4750"/>
                  </a:lnTo>
                  <a:lnTo>
                    <a:pt x="21164" y="4810"/>
                  </a:lnTo>
                  <a:lnTo>
                    <a:pt x="21180" y="4815"/>
                  </a:lnTo>
                  <a:lnTo>
                    <a:pt x="21180" y="5321"/>
                  </a:lnTo>
                  <a:lnTo>
                    <a:pt x="21219" y="5321"/>
                  </a:lnTo>
                  <a:lnTo>
                    <a:pt x="20985" y="5444"/>
                  </a:lnTo>
                  <a:lnTo>
                    <a:pt x="20985" y="5188"/>
                  </a:lnTo>
                  <a:lnTo>
                    <a:pt x="20344" y="5188"/>
                  </a:lnTo>
                  <a:lnTo>
                    <a:pt x="20344" y="5130"/>
                  </a:lnTo>
                  <a:lnTo>
                    <a:pt x="20350" y="5130"/>
                  </a:lnTo>
                  <a:lnTo>
                    <a:pt x="20351" y="5130"/>
                  </a:lnTo>
                  <a:lnTo>
                    <a:pt x="20351" y="5127"/>
                  </a:lnTo>
                  <a:lnTo>
                    <a:pt x="20351" y="5122"/>
                  </a:lnTo>
                  <a:lnTo>
                    <a:pt x="20353" y="5119"/>
                  </a:lnTo>
                  <a:lnTo>
                    <a:pt x="20353" y="5118"/>
                  </a:lnTo>
                  <a:lnTo>
                    <a:pt x="20351" y="5095"/>
                  </a:lnTo>
                  <a:lnTo>
                    <a:pt x="20345" y="5095"/>
                  </a:lnTo>
                  <a:lnTo>
                    <a:pt x="20345" y="5021"/>
                  </a:lnTo>
                  <a:lnTo>
                    <a:pt x="20350" y="5021"/>
                  </a:lnTo>
                  <a:lnTo>
                    <a:pt x="20350" y="5017"/>
                  </a:lnTo>
                  <a:lnTo>
                    <a:pt x="20350" y="5010"/>
                  </a:lnTo>
                  <a:lnTo>
                    <a:pt x="20350" y="5010"/>
                  </a:lnTo>
                  <a:lnTo>
                    <a:pt x="20351" y="5004"/>
                  </a:lnTo>
                  <a:lnTo>
                    <a:pt x="20351" y="4991"/>
                  </a:lnTo>
                  <a:lnTo>
                    <a:pt x="20345" y="4991"/>
                  </a:lnTo>
                  <a:lnTo>
                    <a:pt x="20345" y="4956"/>
                  </a:lnTo>
                  <a:lnTo>
                    <a:pt x="20315" y="4956"/>
                  </a:lnTo>
                  <a:lnTo>
                    <a:pt x="20285" y="4953"/>
                  </a:lnTo>
                  <a:lnTo>
                    <a:pt x="20285" y="4906"/>
                  </a:lnTo>
                  <a:lnTo>
                    <a:pt x="20275" y="4906"/>
                  </a:lnTo>
                  <a:lnTo>
                    <a:pt x="20275" y="4884"/>
                  </a:lnTo>
                  <a:lnTo>
                    <a:pt x="20269" y="4883"/>
                  </a:lnTo>
                  <a:lnTo>
                    <a:pt x="20268" y="4878"/>
                  </a:lnTo>
                  <a:lnTo>
                    <a:pt x="20255" y="4842"/>
                  </a:lnTo>
                  <a:lnTo>
                    <a:pt x="20231" y="4811"/>
                  </a:lnTo>
                  <a:lnTo>
                    <a:pt x="20227" y="4808"/>
                  </a:lnTo>
                  <a:lnTo>
                    <a:pt x="20198" y="4786"/>
                  </a:lnTo>
                  <a:lnTo>
                    <a:pt x="20164" y="4772"/>
                  </a:lnTo>
                  <a:lnTo>
                    <a:pt x="20160" y="4770"/>
                  </a:lnTo>
                  <a:lnTo>
                    <a:pt x="20154" y="4770"/>
                  </a:lnTo>
                  <a:lnTo>
                    <a:pt x="20154" y="4757"/>
                  </a:lnTo>
                  <a:lnTo>
                    <a:pt x="20154" y="4757"/>
                  </a:lnTo>
                  <a:lnTo>
                    <a:pt x="20158" y="4756"/>
                  </a:lnTo>
                  <a:lnTo>
                    <a:pt x="20158" y="4754"/>
                  </a:lnTo>
                  <a:lnTo>
                    <a:pt x="20157" y="4753"/>
                  </a:lnTo>
                  <a:lnTo>
                    <a:pt x="20152" y="4750"/>
                  </a:lnTo>
                  <a:lnTo>
                    <a:pt x="20147" y="4748"/>
                  </a:lnTo>
                  <a:lnTo>
                    <a:pt x="20144" y="4747"/>
                  </a:lnTo>
                  <a:lnTo>
                    <a:pt x="20139" y="4745"/>
                  </a:lnTo>
                  <a:lnTo>
                    <a:pt x="20136" y="4745"/>
                  </a:lnTo>
                  <a:lnTo>
                    <a:pt x="20135" y="4745"/>
                  </a:lnTo>
                  <a:lnTo>
                    <a:pt x="20135" y="4713"/>
                  </a:lnTo>
                  <a:lnTo>
                    <a:pt x="20135" y="4713"/>
                  </a:lnTo>
                  <a:lnTo>
                    <a:pt x="20133" y="4712"/>
                  </a:lnTo>
                  <a:lnTo>
                    <a:pt x="20132" y="4712"/>
                  </a:lnTo>
                  <a:lnTo>
                    <a:pt x="20130" y="4712"/>
                  </a:lnTo>
                  <a:lnTo>
                    <a:pt x="20128" y="4712"/>
                  </a:lnTo>
                  <a:lnTo>
                    <a:pt x="20128" y="4644"/>
                  </a:lnTo>
                  <a:lnTo>
                    <a:pt x="20128" y="4643"/>
                  </a:lnTo>
                  <a:lnTo>
                    <a:pt x="20128" y="4643"/>
                  </a:lnTo>
                  <a:lnTo>
                    <a:pt x="20128" y="4643"/>
                  </a:lnTo>
                  <a:lnTo>
                    <a:pt x="20126" y="4643"/>
                  </a:lnTo>
                  <a:lnTo>
                    <a:pt x="20126" y="4643"/>
                  </a:lnTo>
                  <a:lnTo>
                    <a:pt x="20125" y="4643"/>
                  </a:lnTo>
                  <a:lnTo>
                    <a:pt x="20123" y="4643"/>
                  </a:lnTo>
                  <a:lnTo>
                    <a:pt x="20123" y="4643"/>
                  </a:lnTo>
                  <a:lnTo>
                    <a:pt x="20122" y="4643"/>
                  </a:lnTo>
                  <a:lnTo>
                    <a:pt x="20122" y="4643"/>
                  </a:lnTo>
                  <a:lnTo>
                    <a:pt x="20122" y="4643"/>
                  </a:lnTo>
                  <a:lnTo>
                    <a:pt x="20122" y="4643"/>
                  </a:lnTo>
                  <a:lnTo>
                    <a:pt x="20122" y="4712"/>
                  </a:lnTo>
                  <a:lnTo>
                    <a:pt x="20120" y="4712"/>
                  </a:lnTo>
                  <a:lnTo>
                    <a:pt x="20117" y="4712"/>
                  </a:lnTo>
                  <a:lnTo>
                    <a:pt x="20116" y="4712"/>
                  </a:lnTo>
                  <a:lnTo>
                    <a:pt x="20114" y="4713"/>
                  </a:lnTo>
                  <a:lnTo>
                    <a:pt x="20114" y="4713"/>
                  </a:lnTo>
                  <a:lnTo>
                    <a:pt x="20114" y="4744"/>
                  </a:lnTo>
                  <a:lnTo>
                    <a:pt x="20114" y="4744"/>
                  </a:lnTo>
                  <a:lnTo>
                    <a:pt x="20110" y="4745"/>
                  </a:lnTo>
                  <a:lnTo>
                    <a:pt x="20107" y="4745"/>
                  </a:lnTo>
                  <a:lnTo>
                    <a:pt x="20101" y="4747"/>
                  </a:lnTo>
                  <a:lnTo>
                    <a:pt x="20097" y="4750"/>
                  </a:lnTo>
                  <a:lnTo>
                    <a:pt x="20094" y="4750"/>
                  </a:lnTo>
                  <a:lnTo>
                    <a:pt x="20090" y="4753"/>
                  </a:lnTo>
                  <a:lnTo>
                    <a:pt x="20088" y="4754"/>
                  </a:lnTo>
                  <a:lnTo>
                    <a:pt x="20090" y="4756"/>
                  </a:lnTo>
                  <a:lnTo>
                    <a:pt x="20094" y="4757"/>
                  </a:lnTo>
                  <a:lnTo>
                    <a:pt x="20095" y="4757"/>
                  </a:lnTo>
                  <a:lnTo>
                    <a:pt x="20095" y="4770"/>
                  </a:lnTo>
                  <a:lnTo>
                    <a:pt x="20092" y="4770"/>
                  </a:lnTo>
                  <a:lnTo>
                    <a:pt x="20060" y="4782"/>
                  </a:lnTo>
                  <a:lnTo>
                    <a:pt x="20054" y="4785"/>
                  </a:lnTo>
                  <a:lnTo>
                    <a:pt x="20024" y="4807"/>
                  </a:lnTo>
                  <a:lnTo>
                    <a:pt x="20000" y="4837"/>
                  </a:lnTo>
                  <a:lnTo>
                    <a:pt x="19986" y="4872"/>
                  </a:lnTo>
                  <a:lnTo>
                    <a:pt x="19984" y="4877"/>
                  </a:lnTo>
                  <a:lnTo>
                    <a:pt x="19984" y="4883"/>
                  </a:lnTo>
                  <a:lnTo>
                    <a:pt x="19974" y="4884"/>
                  </a:lnTo>
                  <a:lnTo>
                    <a:pt x="19974" y="4951"/>
                  </a:lnTo>
                  <a:lnTo>
                    <a:pt x="19933" y="4956"/>
                  </a:lnTo>
                  <a:lnTo>
                    <a:pt x="19930" y="4953"/>
                  </a:lnTo>
                  <a:lnTo>
                    <a:pt x="19898" y="4953"/>
                  </a:lnTo>
                  <a:lnTo>
                    <a:pt x="19897" y="4988"/>
                  </a:lnTo>
                  <a:lnTo>
                    <a:pt x="19894" y="4988"/>
                  </a:lnTo>
                  <a:lnTo>
                    <a:pt x="19891" y="5001"/>
                  </a:lnTo>
                  <a:lnTo>
                    <a:pt x="19897" y="5005"/>
                  </a:lnTo>
                  <a:lnTo>
                    <a:pt x="19895" y="5097"/>
                  </a:lnTo>
                  <a:lnTo>
                    <a:pt x="19885" y="5115"/>
                  </a:lnTo>
                  <a:lnTo>
                    <a:pt x="19888" y="5116"/>
                  </a:lnTo>
                  <a:lnTo>
                    <a:pt x="19892" y="5118"/>
                  </a:lnTo>
                  <a:lnTo>
                    <a:pt x="19895" y="5119"/>
                  </a:lnTo>
                  <a:lnTo>
                    <a:pt x="19894" y="5188"/>
                  </a:lnTo>
                  <a:lnTo>
                    <a:pt x="19601" y="5188"/>
                  </a:lnTo>
                  <a:lnTo>
                    <a:pt x="19620" y="4661"/>
                  </a:lnTo>
                  <a:lnTo>
                    <a:pt x="19622" y="3993"/>
                  </a:lnTo>
                  <a:lnTo>
                    <a:pt x="19625" y="3065"/>
                  </a:lnTo>
                  <a:lnTo>
                    <a:pt x="19568" y="2261"/>
                  </a:lnTo>
                  <a:lnTo>
                    <a:pt x="19555" y="2077"/>
                  </a:lnTo>
                  <a:lnTo>
                    <a:pt x="19521" y="2027"/>
                  </a:lnTo>
                  <a:lnTo>
                    <a:pt x="19160" y="2116"/>
                  </a:lnTo>
                  <a:lnTo>
                    <a:pt x="19160" y="2167"/>
                  </a:lnTo>
                  <a:lnTo>
                    <a:pt x="19107" y="2170"/>
                  </a:lnTo>
                  <a:lnTo>
                    <a:pt x="19107" y="2119"/>
                  </a:lnTo>
                  <a:lnTo>
                    <a:pt x="18906" y="2062"/>
                  </a:lnTo>
                  <a:lnTo>
                    <a:pt x="18896" y="2258"/>
                  </a:lnTo>
                  <a:lnTo>
                    <a:pt x="18856" y="3075"/>
                  </a:lnTo>
                  <a:lnTo>
                    <a:pt x="18865" y="3974"/>
                  </a:lnTo>
                  <a:lnTo>
                    <a:pt x="18871" y="4621"/>
                  </a:lnTo>
                  <a:lnTo>
                    <a:pt x="18871" y="4625"/>
                  </a:lnTo>
                  <a:lnTo>
                    <a:pt x="18843" y="4623"/>
                  </a:lnTo>
                  <a:lnTo>
                    <a:pt x="18843" y="4400"/>
                  </a:lnTo>
                  <a:lnTo>
                    <a:pt x="18792" y="4395"/>
                  </a:lnTo>
                  <a:lnTo>
                    <a:pt x="18792" y="4311"/>
                  </a:lnTo>
                  <a:lnTo>
                    <a:pt x="18738" y="4304"/>
                  </a:lnTo>
                  <a:lnTo>
                    <a:pt x="18736" y="4304"/>
                  </a:lnTo>
                  <a:lnTo>
                    <a:pt x="18736" y="4104"/>
                  </a:lnTo>
                  <a:lnTo>
                    <a:pt x="18735" y="4102"/>
                  </a:lnTo>
                  <a:lnTo>
                    <a:pt x="18730" y="4099"/>
                  </a:lnTo>
                  <a:lnTo>
                    <a:pt x="18722" y="4098"/>
                  </a:lnTo>
                  <a:lnTo>
                    <a:pt x="18710" y="4096"/>
                  </a:lnTo>
                  <a:lnTo>
                    <a:pt x="18695" y="4096"/>
                  </a:lnTo>
                  <a:lnTo>
                    <a:pt x="18681" y="4095"/>
                  </a:lnTo>
                  <a:lnTo>
                    <a:pt x="18666" y="4095"/>
                  </a:lnTo>
                  <a:lnTo>
                    <a:pt x="18653" y="4096"/>
                  </a:lnTo>
                  <a:lnTo>
                    <a:pt x="18641" y="4098"/>
                  </a:lnTo>
                  <a:lnTo>
                    <a:pt x="18631" y="4099"/>
                  </a:lnTo>
                  <a:lnTo>
                    <a:pt x="18627" y="4101"/>
                  </a:lnTo>
                  <a:lnTo>
                    <a:pt x="18624" y="4104"/>
                  </a:lnTo>
                  <a:lnTo>
                    <a:pt x="18624" y="4136"/>
                  </a:lnTo>
                  <a:lnTo>
                    <a:pt x="18464" y="4134"/>
                  </a:lnTo>
                  <a:lnTo>
                    <a:pt x="18462" y="4118"/>
                  </a:lnTo>
                  <a:lnTo>
                    <a:pt x="18295" y="4117"/>
                  </a:lnTo>
                  <a:lnTo>
                    <a:pt x="18295" y="3982"/>
                  </a:lnTo>
                  <a:lnTo>
                    <a:pt x="18279" y="3927"/>
                  </a:lnTo>
                  <a:lnTo>
                    <a:pt x="18267" y="3930"/>
                  </a:lnTo>
                  <a:lnTo>
                    <a:pt x="17963" y="3928"/>
                  </a:lnTo>
                  <a:lnTo>
                    <a:pt x="17949" y="3925"/>
                  </a:lnTo>
                  <a:lnTo>
                    <a:pt x="17949" y="4017"/>
                  </a:lnTo>
                  <a:lnTo>
                    <a:pt x="17949" y="4115"/>
                  </a:lnTo>
                  <a:lnTo>
                    <a:pt x="17764" y="4115"/>
                  </a:lnTo>
                  <a:lnTo>
                    <a:pt x="17764" y="4131"/>
                  </a:lnTo>
                  <a:lnTo>
                    <a:pt x="17627" y="4131"/>
                  </a:lnTo>
                  <a:lnTo>
                    <a:pt x="17627" y="4101"/>
                  </a:lnTo>
                  <a:lnTo>
                    <a:pt x="17626" y="4099"/>
                  </a:lnTo>
                  <a:lnTo>
                    <a:pt x="17621" y="4096"/>
                  </a:lnTo>
                  <a:lnTo>
                    <a:pt x="17614" y="4095"/>
                  </a:lnTo>
                  <a:lnTo>
                    <a:pt x="17602" y="4093"/>
                  </a:lnTo>
                  <a:lnTo>
                    <a:pt x="17589" y="4092"/>
                  </a:lnTo>
                  <a:lnTo>
                    <a:pt x="17574" y="4091"/>
                  </a:lnTo>
                  <a:lnTo>
                    <a:pt x="17560" y="4091"/>
                  </a:lnTo>
                  <a:lnTo>
                    <a:pt x="17545" y="4091"/>
                  </a:lnTo>
                  <a:lnTo>
                    <a:pt x="17532" y="4092"/>
                  </a:lnTo>
                  <a:lnTo>
                    <a:pt x="17522" y="4092"/>
                  </a:lnTo>
                  <a:lnTo>
                    <a:pt x="17515" y="4095"/>
                  </a:lnTo>
                  <a:lnTo>
                    <a:pt x="17512" y="4096"/>
                  </a:lnTo>
                  <a:lnTo>
                    <a:pt x="17510" y="4302"/>
                  </a:lnTo>
                  <a:lnTo>
                    <a:pt x="17480" y="4300"/>
                  </a:lnTo>
                  <a:lnTo>
                    <a:pt x="17434" y="4307"/>
                  </a:lnTo>
                  <a:lnTo>
                    <a:pt x="17434" y="4392"/>
                  </a:lnTo>
                  <a:lnTo>
                    <a:pt x="17390" y="4396"/>
                  </a:lnTo>
                  <a:lnTo>
                    <a:pt x="17389" y="4620"/>
                  </a:lnTo>
                  <a:lnTo>
                    <a:pt x="17379" y="4620"/>
                  </a:lnTo>
                  <a:lnTo>
                    <a:pt x="17338" y="4623"/>
                  </a:lnTo>
                  <a:lnTo>
                    <a:pt x="17338" y="4576"/>
                  </a:lnTo>
                  <a:lnTo>
                    <a:pt x="17338" y="2172"/>
                  </a:lnTo>
                  <a:lnTo>
                    <a:pt x="17291" y="2159"/>
                  </a:lnTo>
                  <a:lnTo>
                    <a:pt x="17282" y="1697"/>
                  </a:lnTo>
                  <a:lnTo>
                    <a:pt x="17031" y="1600"/>
                  </a:lnTo>
                  <a:lnTo>
                    <a:pt x="16874" y="1593"/>
                  </a:lnTo>
                  <a:lnTo>
                    <a:pt x="16579" y="1673"/>
                  </a:lnTo>
                  <a:lnTo>
                    <a:pt x="16571" y="2135"/>
                  </a:lnTo>
                  <a:lnTo>
                    <a:pt x="16477" y="2154"/>
                  </a:lnTo>
                  <a:lnTo>
                    <a:pt x="16477" y="3040"/>
                  </a:lnTo>
                  <a:lnTo>
                    <a:pt x="16088" y="3038"/>
                  </a:lnTo>
                  <a:lnTo>
                    <a:pt x="16082" y="127"/>
                  </a:lnTo>
                  <a:lnTo>
                    <a:pt x="15242" y="121"/>
                  </a:lnTo>
                  <a:lnTo>
                    <a:pt x="15220" y="3037"/>
                  </a:lnTo>
                  <a:lnTo>
                    <a:pt x="14861" y="3037"/>
                  </a:lnTo>
                  <a:lnTo>
                    <a:pt x="14861" y="3019"/>
                  </a:lnTo>
                  <a:lnTo>
                    <a:pt x="14874" y="2926"/>
                  </a:lnTo>
                  <a:lnTo>
                    <a:pt x="14849" y="2921"/>
                  </a:lnTo>
                  <a:lnTo>
                    <a:pt x="14848" y="2609"/>
                  </a:lnTo>
                  <a:lnTo>
                    <a:pt x="14861" y="2515"/>
                  </a:lnTo>
                  <a:lnTo>
                    <a:pt x="14836" y="2511"/>
                  </a:lnTo>
                  <a:lnTo>
                    <a:pt x="14834" y="2332"/>
                  </a:lnTo>
                  <a:lnTo>
                    <a:pt x="14848" y="2245"/>
                  </a:lnTo>
                  <a:lnTo>
                    <a:pt x="14824" y="2240"/>
                  </a:lnTo>
                  <a:lnTo>
                    <a:pt x="14823" y="2100"/>
                  </a:lnTo>
                  <a:lnTo>
                    <a:pt x="14836" y="2014"/>
                  </a:lnTo>
                  <a:lnTo>
                    <a:pt x="14811" y="2009"/>
                  </a:lnTo>
                  <a:lnTo>
                    <a:pt x="14811" y="1894"/>
                  </a:lnTo>
                  <a:lnTo>
                    <a:pt x="14824" y="1808"/>
                  </a:lnTo>
                  <a:lnTo>
                    <a:pt x="14799" y="1803"/>
                  </a:lnTo>
                  <a:lnTo>
                    <a:pt x="14799" y="1749"/>
                  </a:lnTo>
                  <a:lnTo>
                    <a:pt x="14812" y="1665"/>
                  </a:lnTo>
                  <a:lnTo>
                    <a:pt x="14792" y="1660"/>
                  </a:lnTo>
                  <a:lnTo>
                    <a:pt x="14799" y="1613"/>
                  </a:lnTo>
                  <a:lnTo>
                    <a:pt x="14792" y="1612"/>
                  </a:lnTo>
                  <a:lnTo>
                    <a:pt x="14801" y="1556"/>
                  </a:lnTo>
                  <a:lnTo>
                    <a:pt x="14795" y="1555"/>
                  </a:lnTo>
                  <a:lnTo>
                    <a:pt x="14798" y="1532"/>
                  </a:lnTo>
                  <a:lnTo>
                    <a:pt x="14785" y="1529"/>
                  </a:lnTo>
                  <a:lnTo>
                    <a:pt x="14798" y="1448"/>
                  </a:lnTo>
                  <a:lnTo>
                    <a:pt x="14785" y="1445"/>
                  </a:lnTo>
                  <a:lnTo>
                    <a:pt x="14798" y="1366"/>
                  </a:lnTo>
                  <a:lnTo>
                    <a:pt x="14750" y="1356"/>
                  </a:lnTo>
                  <a:lnTo>
                    <a:pt x="14757" y="1307"/>
                  </a:lnTo>
                  <a:lnTo>
                    <a:pt x="14738" y="1271"/>
                  </a:lnTo>
                  <a:lnTo>
                    <a:pt x="14732" y="1270"/>
                  </a:lnTo>
                  <a:lnTo>
                    <a:pt x="14737" y="1248"/>
                  </a:lnTo>
                  <a:lnTo>
                    <a:pt x="14720" y="1245"/>
                  </a:lnTo>
                  <a:lnTo>
                    <a:pt x="14725" y="1217"/>
                  </a:lnTo>
                  <a:lnTo>
                    <a:pt x="14704" y="1178"/>
                  </a:lnTo>
                  <a:lnTo>
                    <a:pt x="14693" y="1175"/>
                  </a:lnTo>
                  <a:lnTo>
                    <a:pt x="14694" y="1160"/>
                  </a:lnTo>
                  <a:lnTo>
                    <a:pt x="14691" y="1160"/>
                  </a:lnTo>
                  <a:lnTo>
                    <a:pt x="14691" y="1155"/>
                  </a:lnTo>
                  <a:lnTo>
                    <a:pt x="14687" y="1153"/>
                  </a:lnTo>
                  <a:lnTo>
                    <a:pt x="14688" y="1147"/>
                  </a:lnTo>
                  <a:lnTo>
                    <a:pt x="14684" y="1147"/>
                  </a:lnTo>
                  <a:lnTo>
                    <a:pt x="14685" y="1141"/>
                  </a:lnTo>
                  <a:lnTo>
                    <a:pt x="14681" y="1140"/>
                  </a:lnTo>
                  <a:lnTo>
                    <a:pt x="14684" y="1127"/>
                  </a:lnTo>
                  <a:lnTo>
                    <a:pt x="14662" y="1086"/>
                  </a:lnTo>
                  <a:lnTo>
                    <a:pt x="14656" y="1084"/>
                  </a:lnTo>
                  <a:lnTo>
                    <a:pt x="14653" y="1080"/>
                  </a:lnTo>
                  <a:lnTo>
                    <a:pt x="14655" y="1071"/>
                  </a:lnTo>
                  <a:lnTo>
                    <a:pt x="14650" y="1070"/>
                  </a:lnTo>
                  <a:lnTo>
                    <a:pt x="14652" y="1064"/>
                  </a:lnTo>
                  <a:lnTo>
                    <a:pt x="14642" y="1062"/>
                  </a:lnTo>
                  <a:lnTo>
                    <a:pt x="14643" y="1049"/>
                  </a:lnTo>
                  <a:lnTo>
                    <a:pt x="14621" y="1007"/>
                  </a:lnTo>
                  <a:lnTo>
                    <a:pt x="14615" y="1008"/>
                  </a:lnTo>
                  <a:lnTo>
                    <a:pt x="14605" y="989"/>
                  </a:lnTo>
                  <a:lnTo>
                    <a:pt x="14605" y="989"/>
                  </a:lnTo>
                  <a:lnTo>
                    <a:pt x="14605" y="988"/>
                  </a:lnTo>
                  <a:lnTo>
                    <a:pt x="14582" y="946"/>
                  </a:lnTo>
                  <a:lnTo>
                    <a:pt x="14558" y="947"/>
                  </a:lnTo>
                  <a:lnTo>
                    <a:pt x="14554" y="935"/>
                  </a:lnTo>
                  <a:lnTo>
                    <a:pt x="14541" y="871"/>
                  </a:lnTo>
                  <a:lnTo>
                    <a:pt x="14541" y="871"/>
                  </a:lnTo>
                  <a:lnTo>
                    <a:pt x="14541" y="833"/>
                  </a:lnTo>
                  <a:lnTo>
                    <a:pt x="14536" y="832"/>
                  </a:lnTo>
                  <a:lnTo>
                    <a:pt x="14549" y="744"/>
                  </a:lnTo>
                  <a:lnTo>
                    <a:pt x="14544" y="744"/>
                  </a:lnTo>
                  <a:lnTo>
                    <a:pt x="14555" y="650"/>
                  </a:lnTo>
                  <a:lnTo>
                    <a:pt x="14501" y="668"/>
                  </a:lnTo>
                  <a:lnTo>
                    <a:pt x="14485" y="430"/>
                  </a:lnTo>
                  <a:lnTo>
                    <a:pt x="14472" y="628"/>
                  </a:lnTo>
                  <a:lnTo>
                    <a:pt x="14471" y="628"/>
                  </a:lnTo>
                  <a:lnTo>
                    <a:pt x="14462" y="653"/>
                  </a:lnTo>
                  <a:lnTo>
                    <a:pt x="14462" y="669"/>
                  </a:lnTo>
                  <a:lnTo>
                    <a:pt x="14415" y="662"/>
                  </a:lnTo>
                  <a:lnTo>
                    <a:pt x="14422" y="712"/>
                  </a:lnTo>
                  <a:lnTo>
                    <a:pt x="14419" y="712"/>
                  </a:lnTo>
                  <a:lnTo>
                    <a:pt x="14438" y="826"/>
                  </a:lnTo>
                  <a:lnTo>
                    <a:pt x="14440" y="836"/>
                  </a:lnTo>
                  <a:lnTo>
                    <a:pt x="14431" y="840"/>
                  </a:lnTo>
                  <a:lnTo>
                    <a:pt x="14431" y="843"/>
                  </a:lnTo>
                  <a:lnTo>
                    <a:pt x="14430" y="843"/>
                  </a:lnTo>
                  <a:lnTo>
                    <a:pt x="14405" y="959"/>
                  </a:lnTo>
                  <a:lnTo>
                    <a:pt x="14342" y="963"/>
                  </a:lnTo>
                  <a:lnTo>
                    <a:pt x="14351" y="1027"/>
                  </a:lnTo>
                  <a:lnTo>
                    <a:pt x="14283" y="1033"/>
                  </a:lnTo>
                  <a:lnTo>
                    <a:pt x="14294" y="1102"/>
                  </a:lnTo>
                  <a:lnTo>
                    <a:pt x="14241" y="1106"/>
                  </a:lnTo>
                  <a:lnTo>
                    <a:pt x="14251" y="1178"/>
                  </a:lnTo>
                  <a:lnTo>
                    <a:pt x="14207" y="1182"/>
                  </a:lnTo>
                  <a:lnTo>
                    <a:pt x="14218" y="1263"/>
                  </a:lnTo>
                  <a:lnTo>
                    <a:pt x="14210" y="1266"/>
                  </a:lnTo>
                  <a:lnTo>
                    <a:pt x="14169" y="1288"/>
                  </a:lnTo>
                  <a:lnTo>
                    <a:pt x="14181" y="1365"/>
                  </a:lnTo>
                  <a:lnTo>
                    <a:pt x="14169" y="1372"/>
                  </a:lnTo>
                  <a:lnTo>
                    <a:pt x="14181" y="1450"/>
                  </a:lnTo>
                  <a:lnTo>
                    <a:pt x="14168" y="1456"/>
                  </a:lnTo>
                  <a:lnTo>
                    <a:pt x="14181" y="1533"/>
                  </a:lnTo>
                  <a:lnTo>
                    <a:pt x="14168" y="1540"/>
                  </a:lnTo>
                  <a:lnTo>
                    <a:pt x="14177" y="1596"/>
                  </a:lnTo>
                  <a:lnTo>
                    <a:pt x="14175" y="1597"/>
                  </a:lnTo>
                  <a:lnTo>
                    <a:pt x="14181" y="1638"/>
                  </a:lnTo>
                  <a:lnTo>
                    <a:pt x="14181" y="1643"/>
                  </a:lnTo>
                  <a:lnTo>
                    <a:pt x="14168" y="1648"/>
                  </a:lnTo>
                  <a:lnTo>
                    <a:pt x="14177" y="1700"/>
                  </a:lnTo>
                  <a:lnTo>
                    <a:pt x="14165" y="1705"/>
                  </a:lnTo>
                  <a:lnTo>
                    <a:pt x="14178" y="1787"/>
                  </a:lnTo>
                  <a:lnTo>
                    <a:pt x="14178" y="1789"/>
                  </a:lnTo>
                  <a:lnTo>
                    <a:pt x="14168" y="1793"/>
                  </a:lnTo>
                  <a:lnTo>
                    <a:pt x="14172" y="1828"/>
                  </a:lnTo>
                  <a:lnTo>
                    <a:pt x="14168" y="1831"/>
                  </a:lnTo>
                  <a:lnTo>
                    <a:pt x="14169" y="1841"/>
                  </a:lnTo>
                  <a:lnTo>
                    <a:pt x="14153" y="1849"/>
                  </a:lnTo>
                  <a:lnTo>
                    <a:pt x="14167" y="1932"/>
                  </a:lnTo>
                  <a:lnTo>
                    <a:pt x="14167" y="2033"/>
                  </a:lnTo>
                  <a:lnTo>
                    <a:pt x="14159" y="2036"/>
                  </a:lnTo>
                  <a:lnTo>
                    <a:pt x="14161" y="2046"/>
                  </a:lnTo>
                  <a:lnTo>
                    <a:pt x="14143" y="2053"/>
                  </a:lnTo>
                  <a:lnTo>
                    <a:pt x="14156" y="2137"/>
                  </a:lnTo>
                  <a:lnTo>
                    <a:pt x="14155" y="2264"/>
                  </a:lnTo>
                  <a:lnTo>
                    <a:pt x="14150" y="2265"/>
                  </a:lnTo>
                  <a:lnTo>
                    <a:pt x="14152" y="2275"/>
                  </a:lnTo>
                  <a:lnTo>
                    <a:pt x="14131" y="2283"/>
                  </a:lnTo>
                  <a:lnTo>
                    <a:pt x="14145" y="2368"/>
                  </a:lnTo>
                  <a:lnTo>
                    <a:pt x="14143" y="2534"/>
                  </a:lnTo>
                  <a:lnTo>
                    <a:pt x="14142" y="2534"/>
                  </a:lnTo>
                  <a:lnTo>
                    <a:pt x="14143" y="2543"/>
                  </a:lnTo>
                  <a:lnTo>
                    <a:pt x="14120" y="2552"/>
                  </a:lnTo>
                  <a:lnTo>
                    <a:pt x="14133" y="2642"/>
                  </a:lnTo>
                  <a:lnTo>
                    <a:pt x="14131" y="2951"/>
                  </a:lnTo>
                  <a:lnTo>
                    <a:pt x="14108" y="2958"/>
                  </a:lnTo>
                  <a:lnTo>
                    <a:pt x="14121" y="3050"/>
                  </a:lnTo>
                  <a:lnTo>
                    <a:pt x="14120" y="3437"/>
                  </a:lnTo>
                  <a:lnTo>
                    <a:pt x="14095" y="3445"/>
                  </a:lnTo>
                  <a:lnTo>
                    <a:pt x="14108" y="3544"/>
                  </a:lnTo>
                  <a:lnTo>
                    <a:pt x="14107" y="4048"/>
                  </a:lnTo>
                  <a:lnTo>
                    <a:pt x="14082" y="4053"/>
                  </a:lnTo>
                  <a:lnTo>
                    <a:pt x="14095" y="4175"/>
                  </a:lnTo>
                  <a:lnTo>
                    <a:pt x="14092" y="4747"/>
                  </a:lnTo>
                  <a:lnTo>
                    <a:pt x="14067" y="4750"/>
                  </a:lnTo>
                  <a:lnTo>
                    <a:pt x="14080" y="4887"/>
                  </a:lnTo>
                  <a:lnTo>
                    <a:pt x="14079" y="5339"/>
                  </a:lnTo>
                  <a:lnTo>
                    <a:pt x="14041" y="5334"/>
                  </a:lnTo>
                  <a:lnTo>
                    <a:pt x="14041" y="5260"/>
                  </a:lnTo>
                  <a:lnTo>
                    <a:pt x="14039" y="2923"/>
                  </a:lnTo>
                  <a:lnTo>
                    <a:pt x="13994" y="2913"/>
                  </a:lnTo>
                  <a:lnTo>
                    <a:pt x="13940" y="2902"/>
                  </a:lnTo>
                  <a:lnTo>
                    <a:pt x="13880" y="2894"/>
                  </a:lnTo>
                  <a:lnTo>
                    <a:pt x="13814" y="2888"/>
                  </a:lnTo>
                  <a:lnTo>
                    <a:pt x="13746" y="2883"/>
                  </a:lnTo>
                  <a:lnTo>
                    <a:pt x="13674" y="2880"/>
                  </a:lnTo>
                  <a:lnTo>
                    <a:pt x="13602" y="2882"/>
                  </a:lnTo>
                  <a:lnTo>
                    <a:pt x="13532" y="2883"/>
                  </a:lnTo>
                  <a:lnTo>
                    <a:pt x="13467" y="2889"/>
                  </a:lnTo>
                  <a:lnTo>
                    <a:pt x="13411" y="2895"/>
                  </a:lnTo>
                  <a:lnTo>
                    <a:pt x="13411" y="2837"/>
                  </a:lnTo>
                  <a:lnTo>
                    <a:pt x="13354" y="2826"/>
                  </a:lnTo>
                  <a:lnTo>
                    <a:pt x="13354" y="2902"/>
                  </a:lnTo>
                  <a:lnTo>
                    <a:pt x="13360" y="2902"/>
                  </a:lnTo>
                  <a:lnTo>
                    <a:pt x="13350" y="2904"/>
                  </a:lnTo>
                  <a:lnTo>
                    <a:pt x="13309" y="2913"/>
                  </a:lnTo>
                  <a:lnTo>
                    <a:pt x="13293" y="2781"/>
                  </a:lnTo>
                  <a:lnTo>
                    <a:pt x="13293" y="2781"/>
                  </a:lnTo>
                  <a:lnTo>
                    <a:pt x="13334" y="2791"/>
                  </a:lnTo>
                  <a:lnTo>
                    <a:pt x="13394" y="2803"/>
                  </a:lnTo>
                  <a:lnTo>
                    <a:pt x="13458" y="2813"/>
                  </a:lnTo>
                  <a:lnTo>
                    <a:pt x="13526" y="2819"/>
                  </a:lnTo>
                  <a:lnTo>
                    <a:pt x="13598" y="2825"/>
                  </a:lnTo>
                  <a:lnTo>
                    <a:pt x="13671" y="2826"/>
                  </a:lnTo>
                  <a:lnTo>
                    <a:pt x="13743" y="2826"/>
                  </a:lnTo>
                  <a:lnTo>
                    <a:pt x="13814" y="2823"/>
                  </a:lnTo>
                  <a:lnTo>
                    <a:pt x="13883" y="2818"/>
                  </a:lnTo>
                  <a:lnTo>
                    <a:pt x="13940" y="2810"/>
                  </a:lnTo>
                  <a:lnTo>
                    <a:pt x="13940" y="2878"/>
                  </a:lnTo>
                  <a:lnTo>
                    <a:pt x="13994" y="2888"/>
                  </a:lnTo>
                  <a:lnTo>
                    <a:pt x="13994" y="2807"/>
                  </a:lnTo>
                  <a:lnTo>
                    <a:pt x="13981" y="2804"/>
                  </a:lnTo>
                  <a:lnTo>
                    <a:pt x="14009" y="2800"/>
                  </a:lnTo>
                  <a:lnTo>
                    <a:pt x="14061" y="2788"/>
                  </a:lnTo>
                  <a:lnTo>
                    <a:pt x="14061" y="2772"/>
                  </a:lnTo>
                  <a:lnTo>
                    <a:pt x="14016" y="2758"/>
                  </a:lnTo>
                  <a:lnTo>
                    <a:pt x="13961" y="2746"/>
                  </a:lnTo>
                  <a:lnTo>
                    <a:pt x="13896" y="2736"/>
                  </a:lnTo>
                  <a:lnTo>
                    <a:pt x="13826" y="2727"/>
                  </a:lnTo>
                  <a:lnTo>
                    <a:pt x="13752" y="2723"/>
                  </a:lnTo>
                  <a:lnTo>
                    <a:pt x="13674" y="2720"/>
                  </a:lnTo>
                  <a:lnTo>
                    <a:pt x="13598" y="2720"/>
                  </a:lnTo>
                  <a:lnTo>
                    <a:pt x="13522" y="2724"/>
                  </a:lnTo>
                  <a:lnTo>
                    <a:pt x="13450" y="2730"/>
                  </a:lnTo>
                  <a:lnTo>
                    <a:pt x="13386" y="2739"/>
                  </a:lnTo>
                  <a:lnTo>
                    <a:pt x="13329" y="2749"/>
                  </a:lnTo>
                  <a:lnTo>
                    <a:pt x="13291" y="2759"/>
                  </a:lnTo>
                  <a:lnTo>
                    <a:pt x="13290" y="2761"/>
                  </a:lnTo>
                  <a:lnTo>
                    <a:pt x="13287" y="2739"/>
                  </a:lnTo>
                  <a:lnTo>
                    <a:pt x="13288" y="2411"/>
                  </a:lnTo>
                  <a:lnTo>
                    <a:pt x="13288" y="2410"/>
                  </a:lnTo>
                  <a:lnTo>
                    <a:pt x="13284" y="2410"/>
                  </a:lnTo>
                  <a:lnTo>
                    <a:pt x="13282" y="2410"/>
                  </a:lnTo>
                  <a:lnTo>
                    <a:pt x="13280" y="2997"/>
                  </a:lnTo>
                  <a:lnTo>
                    <a:pt x="13301" y="3034"/>
                  </a:lnTo>
                  <a:lnTo>
                    <a:pt x="13290" y="5264"/>
                  </a:lnTo>
                  <a:lnTo>
                    <a:pt x="13291" y="5264"/>
                  </a:lnTo>
                  <a:lnTo>
                    <a:pt x="13291" y="5339"/>
                  </a:lnTo>
                  <a:lnTo>
                    <a:pt x="13282" y="5340"/>
                  </a:lnTo>
                  <a:lnTo>
                    <a:pt x="13281" y="5261"/>
                  </a:lnTo>
                  <a:lnTo>
                    <a:pt x="13272" y="5257"/>
                  </a:lnTo>
                  <a:lnTo>
                    <a:pt x="13250" y="5254"/>
                  </a:lnTo>
                  <a:lnTo>
                    <a:pt x="13220" y="5249"/>
                  </a:lnTo>
                  <a:lnTo>
                    <a:pt x="13201" y="5249"/>
                  </a:lnTo>
                  <a:lnTo>
                    <a:pt x="13173" y="2739"/>
                  </a:lnTo>
                  <a:lnTo>
                    <a:pt x="13147" y="2733"/>
                  </a:lnTo>
                  <a:lnTo>
                    <a:pt x="13147" y="2612"/>
                  </a:lnTo>
                  <a:lnTo>
                    <a:pt x="13161" y="2603"/>
                  </a:lnTo>
                  <a:lnTo>
                    <a:pt x="13186" y="2585"/>
                  </a:lnTo>
                  <a:lnTo>
                    <a:pt x="13189" y="2575"/>
                  </a:lnTo>
                  <a:lnTo>
                    <a:pt x="13187" y="2539"/>
                  </a:lnTo>
                  <a:lnTo>
                    <a:pt x="13145" y="2525"/>
                  </a:lnTo>
                  <a:lnTo>
                    <a:pt x="13142" y="2248"/>
                  </a:lnTo>
                  <a:lnTo>
                    <a:pt x="12983" y="2194"/>
                  </a:lnTo>
                  <a:lnTo>
                    <a:pt x="12970" y="2197"/>
                  </a:lnTo>
                  <a:lnTo>
                    <a:pt x="12938" y="2202"/>
                  </a:lnTo>
                  <a:lnTo>
                    <a:pt x="12882" y="2214"/>
                  </a:lnTo>
                  <a:lnTo>
                    <a:pt x="12829" y="2226"/>
                  </a:lnTo>
                  <a:lnTo>
                    <a:pt x="12781" y="2239"/>
                  </a:lnTo>
                  <a:lnTo>
                    <a:pt x="12778" y="2240"/>
                  </a:lnTo>
                  <a:lnTo>
                    <a:pt x="12765" y="2283"/>
                  </a:lnTo>
                  <a:lnTo>
                    <a:pt x="12752" y="2327"/>
                  </a:lnTo>
                  <a:lnTo>
                    <a:pt x="12740" y="2370"/>
                  </a:lnTo>
                  <a:lnTo>
                    <a:pt x="12736" y="2389"/>
                  </a:lnTo>
                  <a:lnTo>
                    <a:pt x="12730" y="2413"/>
                  </a:lnTo>
                  <a:lnTo>
                    <a:pt x="12721" y="2457"/>
                  </a:lnTo>
                  <a:lnTo>
                    <a:pt x="12714" y="2501"/>
                  </a:lnTo>
                  <a:lnTo>
                    <a:pt x="12707" y="2544"/>
                  </a:lnTo>
                  <a:lnTo>
                    <a:pt x="12701" y="2582"/>
                  </a:lnTo>
                  <a:lnTo>
                    <a:pt x="12651" y="2569"/>
                  </a:lnTo>
                  <a:lnTo>
                    <a:pt x="12638" y="2575"/>
                  </a:lnTo>
                  <a:lnTo>
                    <a:pt x="12601" y="2590"/>
                  </a:lnTo>
                  <a:lnTo>
                    <a:pt x="12569" y="2606"/>
                  </a:lnTo>
                  <a:lnTo>
                    <a:pt x="12542" y="2622"/>
                  </a:lnTo>
                  <a:lnTo>
                    <a:pt x="12517" y="2638"/>
                  </a:lnTo>
                  <a:lnTo>
                    <a:pt x="12498" y="2654"/>
                  </a:lnTo>
                  <a:lnTo>
                    <a:pt x="12501" y="4171"/>
                  </a:lnTo>
                  <a:lnTo>
                    <a:pt x="12324" y="4055"/>
                  </a:lnTo>
                  <a:lnTo>
                    <a:pt x="12229" y="4044"/>
                  </a:lnTo>
                  <a:lnTo>
                    <a:pt x="12109" y="4047"/>
                  </a:lnTo>
                  <a:lnTo>
                    <a:pt x="11913" y="4159"/>
                  </a:lnTo>
                  <a:lnTo>
                    <a:pt x="11916" y="4229"/>
                  </a:lnTo>
                  <a:lnTo>
                    <a:pt x="11888" y="4229"/>
                  </a:lnTo>
                  <a:lnTo>
                    <a:pt x="11894" y="3253"/>
                  </a:lnTo>
                  <a:lnTo>
                    <a:pt x="11884" y="3253"/>
                  </a:lnTo>
                  <a:lnTo>
                    <a:pt x="11884" y="3119"/>
                  </a:lnTo>
                  <a:lnTo>
                    <a:pt x="11989" y="3070"/>
                  </a:lnTo>
                  <a:lnTo>
                    <a:pt x="11989" y="3037"/>
                  </a:lnTo>
                  <a:lnTo>
                    <a:pt x="11885" y="3024"/>
                  </a:lnTo>
                  <a:lnTo>
                    <a:pt x="11828" y="3037"/>
                  </a:lnTo>
                  <a:lnTo>
                    <a:pt x="11771" y="3050"/>
                  </a:lnTo>
                  <a:lnTo>
                    <a:pt x="11716" y="3063"/>
                  </a:lnTo>
                  <a:lnTo>
                    <a:pt x="11660" y="3075"/>
                  </a:lnTo>
                  <a:lnTo>
                    <a:pt x="11605" y="3087"/>
                  </a:lnTo>
                  <a:lnTo>
                    <a:pt x="11549" y="3098"/>
                  </a:lnTo>
                  <a:lnTo>
                    <a:pt x="11494" y="3110"/>
                  </a:lnTo>
                  <a:lnTo>
                    <a:pt x="11440" y="3120"/>
                  </a:lnTo>
                  <a:lnTo>
                    <a:pt x="11386" y="3130"/>
                  </a:lnTo>
                  <a:lnTo>
                    <a:pt x="11333" y="3142"/>
                  </a:lnTo>
                  <a:lnTo>
                    <a:pt x="11279" y="3151"/>
                  </a:lnTo>
                  <a:lnTo>
                    <a:pt x="11226" y="3161"/>
                  </a:lnTo>
                  <a:lnTo>
                    <a:pt x="11137" y="3212"/>
                  </a:lnTo>
                  <a:lnTo>
                    <a:pt x="11136" y="3246"/>
                  </a:lnTo>
                  <a:lnTo>
                    <a:pt x="11172" y="3241"/>
                  </a:lnTo>
                  <a:lnTo>
                    <a:pt x="11172" y="3284"/>
                  </a:lnTo>
                  <a:lnTo>
                    <a:pt x="11136" y="3304"/>
                  </a:lnTo>
                  <a:lnTo>
                    <a:pt x="11120" y="4266"/>
                  </a:lnTo>
                  <a:lnTo>
                    <a:pt x="11048" y="4186"/>
                  </a:lnTo>
                  <a:lnTo>
                    <a:pt x="11049" y="3649"/>
                  </a:lnTo>
                  <a:lnTo>
                    <a:pt x="11041" y="3648"/>
                  </a:lnTo>
                  <a:lnTo>
                    <a:pt x="11041" y="3643"/>
                  </a:lnTo>
                  <a:lnTo>
                    <a:pt x="10982" y="3643"/>
                  </a:lnTo>
                  <a:lnTo>
                    <a:pt x="10982" y="3370"/>
                  </a:lnTo>
                  <a:lnTo>
                    <a:pt x="10984" y="3370"/>
                  </a:lnTo>
                  <a:lnTo>
                    <a:pt x="10985" y="3369"/>
                  </a:lnTo>
                  <a:lnTo>
                    <a:pt x="10985" y="3369"/>
                  </a:lnTo>
                  <a:lnTo>
                    <a:pt x="10985" y="3369"/>
                  </a:lnTo>
                  <a:lnTo>
                    <a:pt x="10987" y="3367"/>
                  </a:lnTo>
                  <a:lnTo>
                    <a:pt x="10987" y="3367"/>
                  </a:lnTo>
                  <a:lnTo>
                    <a:pt x="10987" y="3367"/>
                  </a:lnTo>
                  <a:lnTo>
                    <a:pt x="10987" y="3367"/>
                  </a:lnTo>
                  <a:lnTo>
                    <a:pt x="10987" y="3366"/>
                  </a:lnTo>
                  <a:lnTo>
                    <a:pt x="10987" y="3366"/>
                  </a:lnTo>
                  <a:lnTo>
                    <a:pt x="10987" y="3366"/>
                  </a:lnTo>
                  <a:lnTo>
                    <a:pt x="10987" y="3364"/>
                  </a:lnTo>
                  <a:lnTo>
                    <a:pt x="10985" y="3364"/>
                  </a:lnTo>
                  <a:lnTo>
                    <a:pt x="10985" y="3363"/>
                  </a:lnTo>
                  <a:lnTo>
                    <a:pt x="10985" y="3358"/>
                  </a:lnTo>
                  <a:lnTo>
                    <a:pt x="10985" y="3357"/>
                  </a:lnTo>
                  <a:lnTo>
                    <a:pt x="10984" y="3357"/>
                  </a:lnTo>
                  <a:lnTo>
                    <a:pt x="10982" y="3355"/>
                  </a:lnTo>
                  <a:lnTo>
                    <a:pt x="10979" y="2951"/>
                  </a:lnTo>
                  <a:lnTo>
                    <a:pt x="10981" y="2949"/>
                  </a:lnTo>
                  <a:lnTo>
                    <a:pt x="10979" y="2949"/>
                  </a:lnTo>
                  <a:lnTo>
                    <a:pt x="10979" y="2949"/>
                  </a:lnTo>
                  <a:lnTo>
                    <a:pt x="10979" y="2949"/>
                  </a:lnTo>
                  <a:lnTo>
                    <a:pt x="10979" y="2949"/>
                  </a:lnTo>
                  <a:lnTo>
                    <a:pt x="10979" y="2948"/>
                  </a:lnTo>
                  <a:lnTo>
                    <a:pt x="10978" y="2948"/>
                  </a:lnTo>
                  <a:lnTo>
                    <a:pt x="10978" y="2948"/>
                  </a:lnTo>
                  <a:lnTo>
                    <a:pt x="10978" y="2948"/>
                  </a:lnTo>
                  <a:lnTo>
                    <a:pt x="10976" y="2948"/>
                  </a:lnTo>
                  <a:lnTo>
                    <a:pt x="10975" y="2948"/>
                  </a:lnTo>
                  <a:lnTo>
                    <a:pt x="10973" y="2948"/>
                  </a:lnTo>
                  <a:lnTo>
                    <a:pt x="10971" y="2948"/>
                  </a:lnTo>
                  <a:lnTo>
                    <a:pt x="10971" y="2948"/>
                  </a:lnTo>
                  <a:lnTo>
                    <a:pt x="10969" y="2948"/>
                  </a:lnTo>
                  <a:lnTo>
                    <a:pt x="10968" y="2948"/>
                  </a:lnTo>
                  <a:lnTo>
                    <a:pt x="10966" y="2948"/>
                  </a:lnTo>
                  <a:lnTo>
                    <a:pt x="10966" y="2948"/>
                  </a:lnTo>
                  <a:lnTo>
                    <a:pt x="10966" y="2948"/>
                  </a:lnTo>
                  <a:lnTo>
                    <a:pt x="10966" y="2948"/>
                  </a:lnTo>
                  <a:lnTo>
                    <a:pt x="10966" y="2949"/>
                  </a:lnTo>
                  <a:lnTo>
                    <a:pt x="10966" y="2949"/>
                  </a:lnTo>
                  <a:lnTo>
                    <a:pt x="10966" y="2949"/>
                  </a:lnTo>
                  <a:lnTo>
                    <a:pt x="10962" y="3355"/>
                  </a:lnTo>
                  <a:lnTo>
                    <a:pt x="10959" y="3355"/>
                  </a:lnTo>
                  <a:lnTo>
                    <a:pt x="10959" y="3357"/>
                  </a:lnTo>
                  <a:lnTo>
                    <a:pt x="10959" y="3363"/>
                  </a:lnTo>
                  <a:lnTo>
                    <a:pt x="10959" y="3363"/>
                  </a:lnTo>
                  <a:lnTo>
                    <a:pt x="10957" y="3364"/>
                  </a:lnTo>
                  <a:lnTo>
                    <a:pt x="10957" y="3364"/>
                  </a:lnTo>
                  <a:lnTo>
                    <a:pt x="10957" y="3364"/>
                  </a:lnTo>
                  <a:lnTo>
                    <a:pt x="10957" y="3366"/>
                  </a:lnTo>
                  <a:lnTo>
                    <a:pt x="10957" y="3366"/>
                  </a:lnTo>
                  <a:lnTo>
                    <a:pt x="10957" y="3367"/>
                  </a:lnTo>
                  <a:lnTo>
                    <a:pt x="10957" y="3367"/>
                  </a:lnTo>
                  <a:lnTo>
                    <a:pt x="10959" y="3367"/>
                  </a:lnTo>
                  <a:lnTo>
                    <a:pt x="10959" y="3369"/>
                  </a:lnTo>
                  <a:lnTo>
                    <a:pt x="10959" y="3369"/>
                  </a:lnTo>
                  <a:lnTo>
                    <a:pt x="10960" y="3369"/>
                  </a:lnTo>
                  <a:lnTo>
                    <a:pt x="10962" y="3369"/>
                  </a:lnTo>
                  <a:lnTo>
                    <a:pt x="10960" y="3643"/>
                  </a:lnTo>
                  <a:lnTo>
                    <a:pt x="10919" y="3642"/>
                  </a:lnTo>
                  <a:lnTo>
                    <a:pt x="10895" y="3642"/>
                  </a:lnTo>
                  <a:lnTo>
                    <a:pt x="10813" y="3642"/>
                  </a:lnTo>
                  <a:lnTo>
                    <a:pt x="10788" y="3640"/>
                  </a:lnTo>
                  <a:lnTo>
                    <a:pt x="10753" y="3640"/>
                  </a:lnTo>
                  <a:lnTo>
                    <a:pt x="10754" y="3367"/>
                  </a:lnTo>
                  <a:lnTo>
                    <a:pt x="10754" y="3366"/>
                  </a:lnTo>
                  <a:lnTo>
                    <a:pt x="10754" y="3366"/>
                  </a:lnTo>
                  <a:lnTo>
                    <a:pt x="10757" y="3366"/>
                  </a:lnTo>
                  <a:lnTo>
                    <a:pt x="10757" y="3366"/>
                  </a:lnTo>
                  <a:lnTo>
                    <a:pt x="10757" y="3364"/>
                  </a:lnTo>
                  <a:lnTo>
                    <a:pt x="10757" y="3364"/>
                  </a:lnTo>
                  <a:lnTo>
                    <a:pt x="10757" y="3364"/>
                  </a:lnTo>
                  <a:lnTo>
                    <a:pt x="10757" y="3363"/>
                  </a:lnTo>
                  <a:lnTo>
                    <a:pt x="10757" y="3363"/>
                  </a:lnTo>
                  <a:lnTo>
                    <a:pt x="10757" y="3361"/>
                  </a:lnTo>
                  <a:lnTo>
                    <a:pt x="10757" y="3361"/>
                  </a:lnTo>
                  <a:lnTo>
                    <a:pt x="10757" y="3361"/>
                  </a:lnTo>
                  <a:lnTo>
                    <a:pt x="10757" y="3361"/>
                  </a:lnTo>
                  <a:lnTo>
                    <a:pt x="10757" y="3355"/>
                  </a:lnTo>
                  <a:lnTo>
                    <a:pt x="10757" y="3354"/>
                  </a:lnTo>
                  <a:lnTo>
                    <a:pt x="10756" y="3354"/>
                  </a:lnTo>
                  <a:lnTo>
                    <a:pt x="10754" y="3353"/>
                  </a:lnTo>
                  <a:lnTo>
                    <a:pt x="10751" y="2946"/>
                  </a:lnTo>
                  <a:lnTo>
                    <a:pt x="10751" y="2946"/>
                  </a:lnTo>
                  <a:lnTo>
                    <a:pt x="10751" y="2945"/>
                  </a:lnTo>
                  <a:lnTo>
                    <a:pt x="10751" y="2945"/>
                  </a:lnTo>
                  <a:lnTo>
                    <a:pt x="10750" y="2945"/>
                  </a:lnTo>
                  <a:lnTo>
                    <a:pt x="10748" y="2943"/>
                  </a:lnTo>
                  <a:lnTo>
                    <a:pt x="10745" y="2943"/>
                  </a:lnTo>
                  <a:lnTo>
                    <a:pt x="10744" y="2943"/>
                  </a:lnTo>
                  <a:lnTo>
                    <a:pt x="10744" y="2943"/>
                  </a:lnTo>
                  <a:lnTo>
                    <a:pt x="10744" y="2943"/>
                  </a:lnTo>
                  <a:lnTo>
                    <a:pt x="10744" y="2943"/>
                  </a:lnTo>
                  <a:lnTo>
                    <a:pt x="10743" y="2943"/>
                  </a:lnTo>
                  <a:lnTo>
                    <a:pt x="10743" y="2943"/>
                  </a:lnTo>
                  <a:lnTo>
                    <a:pt x="10741" y="2943"/>
                  </a:lnTo>
                  <a:lnTo>
                    <a:pt x="10741" y="2943"/>
                  </a:lnTo>
                  <a:lnTo>
                    <a:pt x="10740" y="2943"/>
                  </a:lnTo>
                  <a:lnTo>
                    <a:pt x="10738" y="2945"/>
                  </a:lnTo>
                  <a:lnTo>
                    <a:pt x="10738" y="2945"/>
                  </a:lnTo>
                  <a:lnTo>
                    <a:pt x="10738" y="2946"/>
                  </a:lnTo>
                  <a:lnTo>
                    <a:pt x="10738" y="2946"/>
                  </a:lnTo>
                  <a:lnTo>
                    <a:pt x="10732" y="3353"/>
                  </a:lnTo>
                  <a:lnTo>
                    <a:pt x="10732" y="3353"/>
                  </a:lnTo>
                  <a:lnTo>
                    <a:pt x="10731" y="3353"/>
                  </a:lnTo>
                  <a:lnTo>
                    <a:pt x="10729" y="3354"/>
                  </a:lnTo>
                  <a:lnTo>
                    <a:pt x="10729" y="3360"/>
                  </a:lnTo>
                  <a:lnTo>
                    <a:pt x="10729" y="3360"/>
                  </a:lnTo>
                  <a:lnTo>
                    <a:pt x="10729" y="3360"/>
                  </a:lnTo>
                  <a:lnTo>
                    <a:pt x="10729" y="3360"/>
                  </a:lnTo>
                  <a:lnTo>
                    <a:pt x="10728" y="3361"/>
                  </a:lnTo>
                  <a:lnTo>
                    <a:pt x="10728" y="3361"/>
                  </a:lnTo>
                  <a:lnTo>
                    <a:pt x="10728" y="3361"/>
                  </a:lnTo>
                  <a:lnTo>
                    <a:pt x="10728" y="3361"/>
                  </a:lnTo>
                  <a:lnTo>
                    <a:pt x="10728" y="3363"/>
                  </a:lnTo>
                  <a:lnTo>
                    <a:pt x="10728" y="3363"/>
                  </a:lnTo>
                  <a:lnTo>
                    <a:pt x="10728" y="3364"/>
                  </a:lnTo>
                  <a:lnTo>
                    <a:pt x="10729" y="3364"/>
                  </a:lnTo>
                  <a:lnTo>
                    <a:pt x="10729" y="3364"/>
                  </a:lnTo>
                  <a:lnTo>
                    <a:pt x="10731" y="3366"/>
                  </a:lnTo>
                  <a:lnTo>
                    <a:pt x="10732" y="3366"/>
                  </a:lnTo>
                  <a:lnTo>
                    <a:pt x="10732" y="3366"/>
                  </a:lnTo>
                  <a:lnTo>
                    <a:pt x="10731" y="3640"/>
                  </a:lnTo>
                  <a:lnTo>
                    <a:pt x="10667" y="3640"/>
                  </a:lnTo>
                  <a:lnTo>
                    <a:pt x="10667" y="3645"/>
                  </a:lnTo>
                  <a:lnTo>
                    <a:pt x="10659" y="3645"/>
                  </a:lnTo>
                  <a:lnTo>
                    <a:pt x="10658" y="4183"/>
                  </a:lnTo>
                  <a:lnTo>
                    <a:pt x="10588" y="4250"/>
                  </a:lnTo>
                  <a:lnTo>
                    <a:pt x="10591" y="3450"/>
                  </a:lnTo>
                  <a:lnTo>
                    <a:pt x="10591" y="3449"/>
                  </a:lnTo>
                  <a:lnTo>
                    <a:pt x="10591" y="3448"/>
                  </a:lnTo>
                  <a:lnTo>
                    <a:pt x="10589" y="3446"/>
                  </a:lnTo>
                  <a:lnTo>
                    <a:pt x="10589" y="3445"/>
                  </a:lnTo>
                  <a:lnTo>
                    <a:pt x="10589" y="3443"/>
                  </a:lnTo>
                  <a:lnTo>
                    <a:pt x="10589" y="3442"/>
                  </a:lnTo>
                  <a:lnTo>
                    <a:pt x="10589" y="3440"/>
                  </a:lnTo>
                  <a:lnTo>
                    <a:pt x="10588" y="3440"/>
                  </a:lnTo>
                  <a:lnTo>
                    <a:pt x="10588" y="3439"/>
                  </a:lnTo>
                  <a:lnTo>
                    <a:pt x="10588" y="3437"/>
                  </a:lnTo>
                  <a:lnTo>
                    <a:pt x="10586" y="3436"/>
                  </a:lnTo>
                  <a:lnTo>
                    <a:pt x="10586" y="3434"/>
                  </a:lnTo>
                  <a:lnTo>
                    <a:pt x="10539" y="3358"/>
                  </a:lnTo>
                  <a:lnTo>
                    <a:pt x="10539" y="3357"/>
                  </a:lnTo>
                  <a:lnTo>
                    <a:pt x="10538" y="3355"/>
                  </a:lnTo>
                  <a:lnTo>
                    <a:pt x="10537" y="3354"/>
                  </a:lnTo>
                  <a:lnTo>
                    <a:pt x="10537" y="3353"/>
                  </a:lnTo>
                  <a:lnTo>
                    <a:pt x="10535" y="3351"/>
                  </a:lnTo>
                  <a:lnTo>
                    <a:pt x="10534" y="3351"/>
                  </a:lnTo>
                  <a:lnTo>
                    <a:pt x="10532" y="3350"/>
                  </a:lnTo>
                  <a:lnTo>
                    <a:pt x="10531" y="3350"/>
                  </a:lnTo>
                  <a:lnTo>
                    <a:pt x="10529" y="3348"/>
                  </a:lnTo>
                  <a:lnTo>
                    <a:pt x="10529" y="3348"/>
                  </a:lnTo>
                  <a:lnTo>
                    <a:pt x="10529" y="3247"/>
                  </a:lnTo>
                  <a:lnTo>
                    <a:pt x="10287" y="3310"/>
                  </a:lnTo>
                  <a:lnTo>
                    <a:pt x="10067" y="3420"/>
                  </a:lnTo>
                  <a:lnTo>
                    <a:pt x="10067" y="3366"/>
                  </a:lnTo>
                  <a:lnTo>
                    <a:pt x="9930" y="3351"/>
                  </a:lnTo>
                  <a:lnTo>
                    <a:pt x="9929" y="3351"/>
                  </a:lnTo>
                  <a:lnTo>
                    <a:pt x="9927" y="3351"/>
                  </a:lnTo>
                  <a:lnTo>
                    <a:pt x="9926" y="3351"/>
                  </a:lnTo>
                  <a:lnTo>
                    <a:pt x="9924" y="3351"/>
                  </a:lnTo>
                  <a:lnTo>
                    <a:pt x="9923" y="3351"/>
                  </a:lnTo>
                  <a:lnTo>
                    <a:pt x="9800" y="3386"/>
                  </a:lnTo>
                  <a:lnTo>
                    <a:pt x="9799" y="3386"/>
                  </a:lnTo>
                  <a:lnTo>
                    <a:pt x="9797" y="3386"/>
                  </a:lnTo>
                  <a:lnTo>
                    <a:pt x="9796" y="3388"/>
                  </a:lnTo>
                  <a:lnTo>
                    <a:pt x="9794" y="3388"/>
                  </a:lnTo>
                  <a:lnTo>
                    <a:pt x="9794" y="3389"/>
                  </a:lnTo>
                  <a:lnTo>
                    <a:pt x="9793" y="3389"/>
                  </a:lnTo>
                  <a:lnTo>
                    <a:pt x="9791" y="3391"/>
                  </a:lnTo>
                  <a:lnTo>
                    <a:pt x="9730" y="3455"/>
                  </a:lnTo>
                  <a:lnTo>
                    <a:pt x="9730" y="3456"/>
                  </a:lnTo>
                  <a:lnTo>
                    <a:pt x="9728" y="3456"/>
                  </a:lnTo>
                  <a:lnTo>
                    <a:pt x="9727" y="3458"/>
                  </a:lnTo>
                  <a:lnTo>
                    <a:pt x="9727" y="3459"/>
                  </a:lnTo>
                  <a:lnTo>
                    <a:pt x="9727" y="3461"/>
                  </a:lnTo>
                  <a:lnTo>
                    <a:pt x="9725" y="3462"/>
                  </a:lnTo>
                  <a:lnTo>
                    <a:pt x="9725" y="3464"/>
                  </a:lnTo>
                  <a:lnTo>
                    <a:pt x="9725" y="3465"/>
                  </a:lnTo>
                  <a:lnTo>
                    <a:pt x="9724" y="3467"/>
                  </a:lnTo>
                  <a:lnTo>
                    <a:pt x="9724" y="3468"/>
                  </a:lnTo>
                  <a:lnTo>
                    <a:pt x="9724" y="3469"/>
                  </a:lnTo>
                  <a:lnTo>
                    <a:pt x="9724" y="3471"/>
                  </a:lnTo>
                  <a:lnTo>
                    <a:pt x="9728" y="4115"/>
                  </a:lnTo>
                  <a:lnTo>
                    <a:pt x="9531" y="3920"/>
                  </a:lnTo>
                  <a:lnTo>
                    <a:pt x="9362" y="3752"/>
                  </a:lnTo>
                  <a:lnTo>
                    <a:pt x="9348" y="3752"/>
                  </a:lnTo>
                  <a:lnTo>
                    <a:pt x="9347" y="3474"/>
                  </a:lnTo>
                  <a:lnTo>
                    <a:pt x="9347" y="3474"/>
                  </a:lnTo>
                  <a:lnTo>
                    <a:pt x="9347" y="3474"/>
                  </a:lnTo>
                  <a:lnTo>
                    <a:pt x="9345" y="3347"/>
                  </a:lnTo>
                  <a:lnTo>
                    <a:pt x="9345" y="3347"/>
                  </a:lnTo>
                  <a:lnTo>
                    <a:pt x="9345" y="3347"/>
                  </a:lnTo>
                  <a:lnTo>
                    <a:pt x="9344" y="3347"/>
                  </a:lnTo>
                  <a:lnTo>
                    <a:pt x="9344" y="3347"/>
                  </a:lnTo>
                  <a:lnTo>
                    <a:pt x="9343" y="3347"/>
                  </a:lnTo>
                  <a:lnTo>
                    <a:pt x="9343" y="3347"/>
                  </a:lnTo>
                  <a:lnTo>
                    <a:pt x="9341" y="3347"/>
                  </a:lnTo>
                  <a:lnTo>
                    <a:pt x="9341" y="3347"/>
                  </a:lnTo>
                  <a:lnTo>
                    <a:pt x="9341" y="3347"/>
                  </a:lnTo>
                  <a:lnTo>
                    <a:pt x="9340" y="3347"/>
                  </a:lnTo>
                  <a:lnTo>
                    <a:pt x="9340" y="3347"/>
                  </a:lnTo>
                  <a:lnTo>
                    <a:pt x="9340" y="3347"/>
                  </a:lnTo>
                  <a:lnTo>
                    <a:pt x="9341" y="3472"/>
                  </a:lnTo>
                  <a:lnTo>
                    <a:pt x="9296" y="3475"/>
                  </a:lnTo>
                  <a:lnTo>
                    <a:pt x="9296" y="3353"/>
                  </a:lnTo>
                  <a:lnTo>
                    <a:pt x="9296" y="3351"/>
                  </a:lnTo>
                  <a:lnTo>
                    <a:pt x="9296" y="3351"/>
                  </a:lnTo>
                  <a:lnTo>
                    <a:pt x="9296" y="3351"/>
                  </a:lnTo>
                  <a:lnTo>
                    <a:pt x="9294" y="3351"/>
                  </a:lnTo>
                  <a:lnTo>
                    <a:pt x="9294" y="3351"/>
                  </a:lnTo>
                  <a:lnTo>
                    <a:pt x="9293" y="3351"/>
                  </a:lnTo>
                  <a:lnTo>
                    <a:pt x="9293" y="3351"/>
                  </a:lnTo>
                  <a:lnTo>
                    <a:pt x="9291" y="3351"/>
                  </a:lnTo>
                  <a:lnTo>
                    <a:pt x="9291" y="3351"/>
                  </a:lnTo>
                  <a:lnTo>
                    <a:pt x="9290" y="3351"/>
                  </a:lnTo>
                  <a:lnTo>
                    <a:pt x="9290" y="3351"/>
                  </a:lnTo>
                  <a:lnTo>
                    <a:pt x="9290" y="3351"/>
                  </a:lnTo>
                  <a:lnTo>
                    <a:pt x="9290" y="3477"/>
                  </a:lnTo>
                  <a:lnTo>
                    <a:pt x="9290" y="3477"/>
                  </a:lnTo>
                  <a:lnTo>
                    <a:pt x="9290" y="3477"/>
                  </a:lnTo>
                  <a:lnTo>
                    <a:pt x="9291" y="3756"/>
                  </a:lnTo>
                  <a:lnTo>
                    <a:pt x="9262" y="3757"/>
                  </a:lnTo>
                  <a:lnTo>
                    <a:pt x="9265" y="4188"/>
                  </a:lnTo>
                  <a:lnTo>
                    <a:pt x="9103" y="4326"/>
                  </a:lnTo>
                  <a:lnTo>
                    <a:pt x="9106" y="2956"/>
                  </a:lnTo>
                  <a:lnTo>
                    <a:pt x="9053" y="2930"/>
                  </a:lnTo>
                  <a:lnTo>
                    <a:pt x="9055" y="2552"/>
                  </a:lnTo>
                  <a:lnTo>
                    <a:pt x="9008" y="2534"/>
                  </a:lnTo>
                  <a:lnTo>
                    <a:pt x="9008" y="2325"/>
                  </a:lnTo>
                  <a:lnTo>
                    <a:pt x="8939" y="2306"/>
                  </a:lnTo>
                  <a:lnTo>
                    <a:pt x="8939" y="2141"/>
                  </a:lnTo>
                  <a:lnTo>
                    <a:pt x="8892" y="2135"/>
                  </a:lnTo>
                  <a:lnTo>
                    <a:pt x="8892" y="2059"/>
                  </a:lnTo>
                  <a:lnTo>
                    <a:pt x="8879" y="2056"/>
                  </a:lnTo>
                  <a:lnTo>
                    <a:pt x="8876" y="2056"/>
                  </a:lnTo>
                  <a:lnTo>
                    <a:pt x="8875" y="1760"/>
                  </a:lnTo>
                  <a:lnTo>
                    <a:pt x="8873" y="1760"/>
                  </a:lnTo>
                  <a:lnTo>
                    <a:pt x="8872" y="1760"/>
                  </a:lnTo>
                  <a:lnTo>
                    <a:pt x="8869" y="1760"/>
                  </a:lnTo>
                  <a:lnTo>
                    <a:pt x="8866" y="1760"/>
                  </a:lnTo>
                  <a:lnTo>
                    <a:pt x="8862" y="1760"/>
                  </a:lnTo>
                  <a:lnTo>
                    <a:pt x="8857" y="1760"/>
                  </a:lnTo>
                  <a:lnTo>
                    <a:pt x="8854" y="1760"/>
                  </a:lnTo>
                  <a:lnTo>
                    <a:pt x="8850" y="1760"/>
                  </a:lnTo>
                  <a:lnTo>
                    <a:pt x="8847" y="1760"/>
                  </a:lnTo>
                  <a:lnTo>
                    <a:pt x="8844" y="1760"/>
                  </a:lnTo>
                  <a:lnTo>
                    <a:pt x="8844" y="1760"/>
                  </a:lnTo>
                  <a:lnTo>
                    <a:pt x="8843" y="1760"/>
                  </a:lnTo>
                  <a:lnTo>
                    <a:pt x="8844" y="2058"/>
                  </a:lnTo>
                  <a:lnTo>
                    <a:pt x="8828" y="2058"/>
                  </a:lnTo>
                  <a:lnTo>
                    <a:pt x="8828" y="2135"/>
                  </a:lnTo>
                  <a:lnTo>
                    <a:pt x="8774" y="2137"/>
                  </a:lnTo>
                  <a:lnTo>
                    <a:pt x="8776" y="2274"/>
                  </a:lnTo>
                  <a:lnTo>
                    <a:pt x="8475" y="2278"/>
                  </a:lnTo>
                  <a:lnTo>
                    <a:pt x="8217" y="2302"/>
                  </a:lnTo>
                  <a:lnTo>
                    <a:pt x="8220" y="2502"/>
                  </a:lnTo>
                  <a:lnTo>
                    <a:pt x="8084" y="2518"/>
                  </a:lnTo>
                  <a:lnTo>
                    <a:pt x="8092" y="2883"/>
                  </a:lnTo>
                  <a:lnTo>
                    <a:pt x="7948" y="2910"/>
                  </a:lnTo>
                  <a:lnTo>
                    <a:pt x="7998" y="5121"/>
                  </a:lnTo>
                  <a:lnTo>
                    <a:pt x="7846" y="5194"/>
                  </a:lnTo>
                  <a:lnTo>
                    <a:pt x="7827" y="2838"/>
                  </a:lnTo>
                  <a:lnTo>
                    <a:pt x="7827" y="2837"/>
                  </a:lnTo>
                  <a:lnTo>
                    <a:pt x="7824" y="2834"/>
                  </a:lnTo>
                  <a:lnTo>
                    <a:pt x="7820" y="2832"/>
                  </a:lnTo>
                  <a:lnTo>
                    <a:pt x="7815" y="2831"/>
                  </a:lnTo>
                  <a:lnTo>
                    <a:pt x="7808" y="2828"/>
                  </a:lnTo>
                  <a:lnTo>
                    <a:pt x="7798" y="2826"/>
                  </a:lnTo>
                  <a:lnTo>
                    <a:pt x="7788" y="2825"/>
                  </a:lnTo>
                  <a:lnTo>
                    <a:pt x="7776" y="2823"/>
                  </a:lnTo>
                  <a:lnTo>
                    <a:pt x="7764" y="2822"/>
                  </a:lnTo>
                  <a:lnTo>
                    <a:pt x="7750" y="2821"/>
                  </a:lnTo>
                  <a:lnTo>
                    <a:pt x="7735" y="2819"/>
                  </a:lnTo>
                  <a:lnTo>
                    <a:pt x="7720" y="2819"/>
                  </a:lnTo>
                  <a:lnTo>
                    <a:pt x="7235" y="2813"/>
                  </a:lnTo>
                  <a:lnTo>
                    <a:pt x="7215" y="2813"/>
                  </a:lnTo>
                  <a:lnTo>
                    <a:pt x="7196" y="2813"/>
                  </a:lnTo>
                  <a:lnTo>
                    <a:pt x="7177" y="2813"/>
                  </a:lnTo>
                  <a:lnTo>
                    <a:pt x="7161" y="2815"/>
                  </a:lnTo>
                  <a:lnTo>
                    <a:pt x="7145" y="2816"/>
                  </a:lnTo>
                  <a:lnTo>
                    <a:pt x="7132" y="2818"/>
                  </a:lnTo>
                  <a:lnTo>
                    <a:pt x="7120" y="2819"/>
                  </a:lnTo>
                  <a:lnTo>
                    <a:pt x="7111" y="2822"/>
                  </a:lnTo>
                  <a:lnTo>
                    <a:pt x="7105" y="2823"/>
                  </a:lnTo>
                  <a:lnTo>
                    <a:pt x="7102" y="2826"/>
                  </a:lnTo>
                  <a:lnTo>
                    <a:pt x="7165" y="5470"/>
                  </a:lnTo>
                  <a:lnTo>
                    <a:pt x="7108" y="5470"/>
                  </a:lnTo>
                  <a:lnTo>
                    <a:pt x="7107" y="3947"/>
                  </a:lnTo>
                  <a:lnTo>
                    <a:pt x="7058" y="3947"/>
                  </a:lnTo>
                  <a:lnTo>
                    <a:pt x="7058" y="3934"/>
                  </a:lnTo>
                  <a:lnTo>
                    <a:pt x="7057" y="3924"/>
                  </a:lnTo>
                  <a:lnTo>
                    <a:pt x="7042" y="3914"/>
                  </a:lnTo>
                  <a:lnTo>
                    <a:pt x="7016" y="3903"/>
                  </a:lnTo>
                  <a:lnTo>
                    <a:pt x="6980" y="3896"/>
                  </a:lnTo>
                  <a:lnTo>
                    <a:pt x="6934" y="3890"/>
                  </a:lnTo>
                  <a:lnTo>
                    <a:pt x="6885" y="3887"/>
                  </a:lnTo>
                  <a:lnTo>
                    <a:pt x="6835" y="3887"/>
                  </a:lnTo>
                  <a:lnTo>
                    <a:pt x="6787" y="3892"/>
                  </a:lnTo>
                  <a:lnTo>
                    <a:pt x="6747" y="3896"/>
                  </a:lnTo>
                  <a:lnTo>
                    <a:pt x="6716" y="3905"/>
                  </a:lnTo>
                  <a:lnTo>
                    <a:pt x="6714" y="3905"/>
                  </a:lnTo>
                  <a:lnTo>
                    <a:pt x="6719" y="3214"/>
                  </a:lnTo>
                  <a:lnTo>
                    <a:pt x="6600" y="3193"/>
                  </a:lnTo>
                  <a:lnTo>
                    <a:pt x="6035" y="3070"/>
                  </a:lnTo>
                  <a:lnTo>
                    <a:pt x="5961" y="3057"/>
                  </a:lnTo>
                  <a:lnTo>
                    <a:pt x="5965" y="3974"/>
                  </a:lnTo>
                  <a:lnTo>
                    <a:pt x="5888" y="3975"/>
                  </a:lnTo>
                  <a:lnTo>
                    <a:pt x="5886" y="3838"/>
                  </a:lnTo>
                  <a:lnTo>
                    <a:pt x="5870" y="3838"/>
                  </a:lnTo>
                  <a:lnTo>
                    <a:pt x="5870" y="3838"/>
                  </a:lnTo>
                  <a:lnTo>
                    <a:pt x="5844" y="3838"/>
                  </a:lnTo>
                  <a:lnTo>
                    <a:pt x="5844" y="3519"/>
                  </a:lnTo>
                  <a:lnTo>
                    <a:pt x="5831" y="3519"/>
                  </a:lnTo>
                  <a:lnTo>
                    <a:pt x="5831" y="3426"/>
                  </a:lnTo>
                  <a:lnTo>
                    <a:pt x="5815" y="3426"/>
                  </a:lnTo>
                  <a:lnTo>
                    <a:pt x="5813" y="3426"/>
                  </a:lnTo>
                  <a:lnTo>
                    <a:pt x="5793" y="3426"/>
                  </a:lnTo>
                  <a:lnTo>
                    <a:pt x="5793" y="3154"/>
                  </a:lnTo>
                  <a:lnTo>
                    <a:pt x="5786" y="3154"/>
                  </a:lnTo>
                  <a:lnTo>
                    <a:pt x="5784" y="3157"/>
                  </a:lnTo>
                  <a:lnTo>
                    <a:pt x="5786" y="3426"/>
                  </a:lnTo>
                  <a:lnTo>
                    <a:pt x="5759" y="3426"/>
                  </a:lnTo>
                  <a:lnTo>
                    <a:pt x="5759" y="3426"/>
                  </a:lnTo>
                  <a:lnTo>
                    <a:pt x="5740" y="3426"/>
                  </a:lnTo>
                  <a:lnTo>
                    <a:pt x="5740" y="3426"/>
                  </a:lnTo>
                  <a:lnTo>
                    <a:pt x="5727" y="3468"/>
                  </a:lnTo>
                  <a:lnTo>
                    <a:pt x="5727" y="3469"/>
                  </a:lnTo>
                  <a:lnTo>
                    <a:pt x="5727" y="3516"/>
                  </a:lnTo>
                  <a:lnTo>
                    <a:pt x="5710" y="3516"/>
                  </a:lnTo>
                  <a:lnTo>
                    <a:pt x="5680" y="3518"/>
                  </a:lnTo>
                  <a:lnTo>
                    <a:pt x="5651" y="3519"/>
                  </a:lnTo>
                  <a:lnTo>
                    <a:pt x="5622" y="3519"/>
                  </a:lnTo>
                  <a:lnTo>
                    <a:pt x="5593" y="3519"/>
                  </a:lnTo>
                  <a:lnTo>
                    <a:pt x="5563" y="3519"/>
                  </a:lnTo>
                  <a:lnTo>
                    <a:pt x="5534" y="3519"/>
                  </a:lnTo>
                  <a:lnTo>
                    <a:pt x="5504" y="3519"/>
                  </a:lnTo>
                  <a:lnTo>
                    <a:pt x="5474" y="3519"/>
                  </a:lnTo>
                  <a:lnTo>
                    <a:pt x="5447" y="3518"/>
                  </a:lnTo>
                  <a:lnTo>
                    <a:pt x="5417" y="3516"/>
                  </a:lnTo>
                  <a:lnTo>
                    <a:pt x="5388" y="3515"/>
                  </a:lnTo>
                  <a:lnTo>
                    <a:pt x="5388" y="3468"/>
                  </a:lnTo>
                  <a:lnTo>
                    <a:pt x="5388" y="3468"/>
                  </a:lnTo>
                  <a:lnTo>
                    <a:pt x="5388" y="3426"/>
                  </a:lnTo>
                  <a:lnTo>
                    <a:pt x="5388" y="3424"/>
                  </a:lnTo>
                  <a:lnTo>
                    <a:pt x="5371" y="3424"/>
                  </a:lnTo>
                  <a:lnTo>
                    <a:pt x="5371" y="3426"/>
                  </a:lnTo>
                  <a:lnTo>
                    <a:pt x="5346" y="3426"/>
                  </a:lnTo>
                  <a:lnTo>
                    <a:pt x="5346" y="3157"/>
                  </a:lnTo>
                  <a:lnTo>
                    <a:pt x="5346" y="3152"/>
                  </a:lnTo>
                  <a:lnTo>
                    <a:pt x="5338" y="3152"/>
                  </a:lnTo>
                  <a:lnTo>
                    <a:pt x="5338" y="3426"/>
                  </a:lnTo>
                  <a:lnTo>
                    <a:pt x="5319" y="3426"/>
                  </a:lnTo>
                  <a:lnTo>
                    <a:pt x="5319" y="3424"/>
                  </a:lnTo>
                  <a:lnTo>
                    <a:pt x="5300" y="3424"/>
                  </a:lnTo>
                  <a:lnTo>
                    <a:pt x="5299" y="3518"/>
                  </a:lnTo>
                  <a:lnTo>
                    <a:pt x="5284" y="3518"/>
                  </a:lnTo>
                  <a:lnTo>
                    <a:pt x="5284" y="3838"/>
                  </a:lnTo>
                  <a:lnTo>
                    <a:pt x="5258" y="3838"/>
                  </a:lnTo>
                  <a:lnTo>
                    <a:pt x="5258" y="3836"/>
                  </a:lnTo>
                  <a:lnTo>
                    <a:pt x="5242" y="3836"/>
                  </a:lnTo>
                  <a:lnTo>
                    <a:pt x="5240" y="5029"/>
                  </a:lnTo>
                  <a:lnTo>
                    <a:pt x="5192" y="5029"/>
                  </a:lnTo>
                  <a:lnTo>
                    <a:pt x="5192" y="5027"/>
                  </a:lnTo>
                  <a:lnTo>
                    <a:pt x="5175" y="5027"/>
                  </a:lnTo>
                  <a:lnTo>
                    <a:pt x="5175" y="5029"/>
                  </a:lnTo>
                  <a:lnTo>
                    <a:pt x="5163" y="5055"/>
                  </a:lnTo>
                  <a:lnTo>
                    <a:pt x="5162" y="5057"/>
                  </a:lnTo>
                  <a:lnTo>
                    <a:pt x="5162" y="5225"/>
                  </a:lnTo>
                  <a:lnTo>
                    <a:pt x="4964" y="5223"/>
                  </a:lnTo>
                  <a:lnTo>
                    <a:pt x="4964" y="5102"/>
                  </a:lnTo>
                  <a:lnTo>
                    <a:pt x="4964" y="5095"/>
                  </a:lnTo>
                  <a:lnTo>
                    <a:pt x="4963" y="5090"/>
                  </a:lnTo>
                  <a:lnTo>
                    <a:pt x="4950" y="5090"/>
                  </a:lnTo>
                  <a:lnTo>
                    <a:pt x="4152" y="5090"/>
                  </a:lnTo>
                  <a:lnTo>
                    <a:pt x="4152" y="4906"/>
                  </a:lnTo>
                  <a:lnTo>
                    <a:pt x="4343" y="4853"/>
                  </a:lnTo>
                  <a:lnTo>
                    <a:pt x="4562" y="4767"/>
                  </a:lnTo>
                  <a:lnTo>
                    <a:pt x="4773" y="4658"/>
                  </a:lnTo>
                  <a:lnTo>
                    <a:pt x="4877" y="4598"/>
                  </a:lnTo>
                  <a:lnTo>
                    <a:pt x="5103" y="4446"/>
                  </a:lnTo>
                  <a:lnTo>
                    <a:pt x="5105" y="4400"/>
                  </a:lnTo>
                  <a:lnTo>
                    <a:pt x="4510" y="4402"/>
                  </a:lnTo>
                  <a:lnTo>
                    <a:pt x="4495" y="4424"/>
                  </a:lnTo>
                  <a:lnTo>
                    <a:pt x="2704" y="4427"/>
                  </a:lnTo>
                  <a:lnTo>
                    <a:pt x="2652" y="4403"/>
                  </a:lnTo>
                  <a:lnTo>
                    <a:pt x="2063" y="4405"/>
                  </a:lnTo>
                  <a:lnTo>
                    <a:pt x="2063" y="4450"/>
                  </a:lnTo>
                  <a:lnTo>
                    <a:pt x="2289" y="4601"/>
                  </a:lnTo>
                  <a:lnTo>
                    <a:pt x="2530" y="4725"/>
                  </a:lnTo>
                  <a:lnTo>
                    <a:pt x="2781" y="4824"/>
                  </a:lnTo>
                  <a:lnTo>
                    <a:pt x="3031" y="4893"/>
                  </a:lnTo>
                  <a:lnTo>
                    <a:pt x="3032" y="5287"/>
                  </a:lnTo>
                  <a:lnTo>
                    <a:pt x="2427" y="5287"/>
                  </a:lnTo>
                  <a:lnTo>
                    <a:pt x="2417" y="5223"/>
                  </a:lnTo>
                  <a:lnTo>
                    <a:pt x="2395" y="5220"/>
                  </a:lnTo>
                  <a:lnTo>
                    <a:pt x="2280" y="5220"/>
                  </a:lnTo>
                  <a:lnTo>
                    <a:pt x="2158" y="5222"/>
                  </a:lnTo>
                  <a:lnTo>
                    <a:pt x="2118" y="5225"/>
                  </a:lnTo>
                  <a:lnTo>
                    <a:pt x="2082" y="5483"/>
                  </a:lnTo>
                  <a:lnTo>
                    <a:pt x="1980" y="5475"/>
                  </a:lnTo>
                  <a:lnTo>
                    <a:pt x="1776" y="5122"/>
                  </a:lnTo>
                  <a:lnTo>
                    <a:pt x="1777" y="5114"/>
                  </a:lnTo>
                  <a:lnTo>
                    <a:pt x="1774" y="5096"/>
                  </a:lnTo>
                  <a:lnTo>
                    <a:pt x="1774" y="5095"/>
                  </a:lnTo>
                  <a:lnTo>
                    <a:pt x="1768" y="5078"/>
                  </a:lnTo>
                  <a:lnTo>
                    <a:pt x="1767" y="5078"/>
                  </a:lnTo>
                  <a:lnTo>
                    <a:pt x="1758" y="5067"/>
                  </a:lnTo>
                  <a:lnTo>
                    <a:pt x="1743" y="5057"/>
                  </a:lnTo>
                  <a:lnTo>
                    <a:pt x="1736" y="5052"/>
                  </a:lnTo>
                  <a:lnTo>
                    <a:pt x="1583" y="4788"/>
                  </a:lnTo>
                  <a:lnTo>
                    <a:pt x="1596" y="4777"/>
                  </a:lnTo>
                  <a:lnTo>
                    <a:pt x="1653" y="4703"/>
                  </a:lnTo>
                  <a:lnTo>
                    <a:pt x="1670" y="4661"/>
                  </a:lnTo>
                  <a:lnTo>
                    <a:pt x="1688" y="4617"/>
                  </a:lnTo>
                  <a:lnTo>
                    <a:pt x="1701" y="4525"/>
                  </a:lnTo>
                  <a:lnTo>
                    <a:pt x="1700" y="4525"/>
                  </a:lnTo>
                  <a:lnTo>
                    <a:pt x="1688" y="4433"/>
                  </a:lnTo>
                  <a:lnTo>
                    <a:pt x="1670" y="4390"/>
                  </a:lnTo>
                  <a:lnTo>
                    <a:pt x="1653" y="4348"/>
                  </a:lnTo>
                  <a:lnTo>
                    <a:pt x="1596" y="4273"/>
                  </a:lnTo>
                  <a:lnTo>
                    <a:pt x="1523" y="4218"/>
                  </a:lnTo>
                  <a:lnTo>
                    <a:pt x="1518" y="4215"/>
                  </a:lnTo>
                  <a:lnTo>
                    <a:pt x="1488" y="4203"/>
                  </a:lnTo>
                  <a:lnTo>
                    <a:pt x="1489" y="2517"/>
                  </a:lnTo>
                  <a:lnTo>
                    <a:pt x="1499" y="2509"/>
                  </a:lnTo>
                  <a:lnTo>
                    <a:pt x="1565" y="2461"/>
                  </a:lnTo>
                  <a:lnTo>
                    <a:pt x="1615" y="2397"/>
                  </a:lnTo>
                  <a:lnTo>
                    <a:pt x="1631" y="2359"/>
                  </a:lnTo>
                  <a:lnTo>
                    <a:pt x="1647" y="2321"/>
                  </a:lnTo>
                  <a:lnTo>
                    <a:pt x="1657" y="2240"/>
                  </a:lnTo>
                  <a:lnTo>
                    <a:pt x="1657" y="2233"/>
                  </a:lnTo>
                  <a:lnTo>
                    <a:pt x="1657" y="2227"/>
                  </a:lnTo>
                  <a:lnTo>
                    <a:pt x="1647" y="2145"/>
                  </a:lnTo>
                  <a:lnTo>
                    <a:pt x="1615" y="2069"/>
                  </a:lnTo>
                  <a:lnTo>
                    <a:pt x="1565" y="2005"/>
                  </a:lnTo>
                  <a:lnTo>
                    <a:pt x="1549" y="1993"/>
                  </a:lnTo>
                  <a:lnTo>
                    <a:pt x="1488" y="1948"/>
                  </a:lnTo>
                  <a:lnTo>
                    <a:pt x="1467" y="1941"/>
                  </a:lnTo>
                  <a:lnTo>
                    <a:pt x="1432" y="1929"/>
                  </a:lnTo>
                  <a:lnTo>
                    <a:pt x="1416" y="1793"/>
                  </a:lnTo>
                  <a:lnTo>
                    <a:pt x="1429" y="1789"/>
                  </a:lnTo>
                  <a:lnTo>
                    <a:pt x="1441" y="1784"/>
                  </a:lnTo>
                  <a:lnTo>
                    <a:pt x="1445" y="1779"/>
                  </a:lnTo>
                  <a:lnTo>
                    <a:pt x="1445" y="1762"/>
                  </a:lnTo>
                  <a:lnTo>
                    <a:pt x="1442" y="1757"/>
                  </a:lnTo>
                  <a:lnTo>
                    <a:pt x="1434" y="1752"/>
                  </a:lnTo>
                  <a:lnTo>
                    <a:pt x="1419" y="1746"/>
                  </a:lnTo>
                  <a:lnTo>
                    <a:pt x="1416" y="1746"/>
                  </a:lnTo>
                  <a:lnTo>
                    <a:pt x="1416" y="1457"/>
                  </a:lnTo>
                  <a:lnTo>
                    <a:pt x="1422" y="1454"/>
                  </a:lnTo>
                  <a:lnTo>
                    <a:pt x="1438" y="1432"/>
                  </a:lnTo>
                  <a:lnTo>
                    <a:pt x="1450" y="1407"/>
                  </a:lnTo>
                  <a:lnTo>
                    <a:pt x="1453" y="1400"/>
                  </a:lnTo>
                  <a:lnTo>
                    <a:pt x="1454" y="1387"/>
                  </a:lnTo>
                  <a:lnTo>
                    <a:pt x="1456" y="1377"/>
                  </a:lnTo>
                  <a:lnTo>
                    <a:pt x="1456" y="1375"/>
                  </a:lnTo>
                  <a:lnTo>
                    <a:pt x="1456" y="1375"/>
                  </a:lnTo>
                  <a:lnTo>
                    <a:pt x="1456" y="1374"/>
                  </a:lnTo>
                  <a:lnTo>
                    <a:pt x="1456" y="1372"/>
                  </a:lnTo>
                  <a:lnTo>
                    <a:pt x="1454" y="1362"/>
                  </a:lnTo>
                  <a:lnTo>
                    <a:pt x="1453" y="1347"/>
                  </a:lnTo>
                  <a:lnTo>
                    <a:pt x="1450" y="1340"/>
                  </a:lnTo>
                  <a:lnTo>
                    <a:pt x="1439" y="1315"/>
                  </a:lnTo>
                  <a:lnTo>
                    <a:pt x="1425" y="1298"/>
                  </a:lnTo>
                  <a:lnTo>
                    <a:pt x="1431" y="1296"/>
                  </a:lnTo>
                  <a:lnTo>
                    <a:pt x="1441" y="1290"/>
                  </a:lnTo>
                  <a:lnTo>
                    <a:pt x="1444" y="1283"/>
                  </a:lnTo>
                  <a:lnTo>
                    <a:pt x="1444" y="1269"/>
                  </a:lnTo>
                  <a:lnTo>
                    <a:pt x="1441" y="1263"/>
                  </a:lnTo>
                  <a:lnTo>
                    <a:pt x="1432" y="1257"/>
                  </a:lnTo>
                  <a:lnTo>
                    <a:pt x="1416" y="1251"/>
                  </a:lnTo>
                  <a:lnTo>
                    <a:pt x="1396" y="1247"/>
                  </a:lnTo>
                  <a:lnTo>
                    <a:pt x="1393" y="1247"/>
                  </a:lnTo>
                  <a:lnTo>
                    <a:pt x="1393" y="960"/>
                  </a:lnTo>
                  <a:lnTo>
                    <a:pt x="1416" y="957"/>
                  </a:lnTo>
                  <a:lnTo>
                    <a:pt x="1416" y="943"/>
                  </a:lnTo>
                  <a:lnTo>
                    <a:pt x="1372" y="915"/>
                  </a:lnTo>
                  <a:lnTo>
                    <a:pt x="1372" y="618"/>
                  </a:lnTo>
                  <a:lnTo>
                    <a:pt x="1378" y="618"/>
                  </a:lnTo>
                  <a:lnTo>
                    <a:pt x="1385" y="615"/>
                  </a:lnTo>
                  <a:lnTo>
                    <a:pt x="1390" y="612"/>
                  </a:lnTo>
                  <a:lnTo>
                    <a:pt x="1391" y="608"/>
                  </a:lnTo>
                  <a:lnTo>
                    <a:pt x="1391" y="605"/>
                  </a:lnTo>
                  <a:lnTo>
                    <a:pt x="1391" y="598"/>
                  </a:lnTo>
                  <a:lnTo>
                    <a:pt x="1391" y="595"/>
                  </a:lnTo>
                  <a:lnTo>
                    <a:pt x="1387" y="592"/>
                  </a:lnTo>
                  <a:lnTo>
                    <a:pt x="1381" y="589"/>
                  </a:lnTo>
                  <a:lnTo>
                    <a:pt x="1372" y="586"/>
                  </a:lnTo>
                  <a:lnTo>
                    <a:pt x="1368" y="585"/>
                  </a:lnTo>
                  <a:lnTo>
                    <a:pt x="1368" y="6"/>
                  </a:lnTo>
                  <a:lnTo>
                    <a:pt x="1368" y="4"/>
                  </a:lnTo>
                  <a:lnTo>
                    <a:pt x="1365" y="3"/>
                  </a:lnTo>
                  <a:lnTo>
                    <a:pt x="1362" y="1"/>
                  </a:lnTo>
                  <a:lnTo>
                    <a:pt x="1358" y="0"/>
                  </a:lnTo>
                  <a:lnTo>
                    <a:pt x="1353" y="0"/>
                  </a:lnTo>
                  <a:lnTo>
                    <a:pt x="1349" y="0"/>
                  </a:lnTo>
                  <a:lnTo>
                    <a:pt x="1344" y="0"/>
                  </a:lnTo>
                  <a:lnTo>
                    <a:pt x="1340" y="1"/>
                  </a:lnTo>
                  <a:lnTo>
                    <a:pt x="1336" y="3"/>
                  </a:lnTo>
                  <a:lnTo>
                    <a:pt x="1333" y="4"/>
                  </a:lnTo>
                  <a:lnTo>
                    <a:pt x="1331" y="6"/>
                  </a:lnTo>
                  <a:lnTo>
                    <a:pt x="1331" y="7"/>
                  </a:lnTo>
                  <a:lnTo>
                    <a:pt x="1331" y="585"/>
                  </a:lnTo>
                  <a:lnTo>
                    <a:pt x="1330" y="585"/>
                  </a:lnTo>
                  <a:lnTo>
                    <a:pt x="1321" y="587"/>
                  </a:lnTo>
                  <a:lnTo>
                    <a:pt x="1314" y="589"/>
                  </a:lnTo>
                  <a:lnTo>
                    <a:pt x="1308" y="593"/>
                  </a:lnTo>
                  <a:lnTo>
                    <a:pt x="1306" y="596"/>
                  </a:lnTo>
                  <a:lnTo>
                    <a:pt x="1306" y="602"/>
                  </a:lnTo>
                  <a:lnTo>
                    <a:pt x="1306" y="606"/>
                  </a:lnTo>
                  <a:lnTo>
                    <a:pt x="1306" y="609"/>
                  </a:lnTo>
                  <a:lnTo>
                    <a:pt x="1311" y="614"/>
                  </a:lnTo>
                  <a:lnTo>
                    <a:pt x="1317" y="617"/>
                  </a:lnTo>
                  <a:lnTo>
                    <a:pt x="1325" y="618"/>
                  </a:lnTo>
                  <a:lnTo>
                    <a:pt x="1325" y="618"/>
                  </a:lnTo>
                  <a:lnTo>
                    <a:pt x="1325" y="921"/>
                  </a:lnTo>
                  <a:lnTo>
                    <a:pt x="1279" y="928"/>
                  </a:lnTo>
                  <a:lnTo>
                    <a:pt x="1279" y="943"/>
                  </a:lnTo>
                  <a:lnTo>
                    <a:pt x="1304" y="957"/>
                  </a:lnTo>
                  <a:lnTo>
                    <a:pt x="1304" y="1245"/>
                  </a:lnTo>
                  <a:lnTo>
                    <a:pt x="1299" y="1247"/>
                  </a:lnTo>
                  <a:lnTo>
                    <a:pt x="1279" y="1250"/>
                  </a:lnTo>
                  <a:lnTo>
                    <a:pt x="1263" y="1255"/>
                  </a:lnTo>
                  <a:lnTo>
                    <a:pt x="1254" y="1261"/>
                  </a:lnTo>
                  <a:lnTo>
                    <a:pt x="1251" y="1269"/>
                  </a:lnTo>
                  <a:lnTo>
                    <a:pt x="1251" y="1283"/>
                  </a:lnTo>
                  <a:lnTo>
                    <a:pt x="1254" y="1289"/>
                  </a:lnTo>
                  <a:lnTo>
                    <a:pt x="1264" y="1295"/>
                  </a:lnTo>
                  <a:lnTo>
                    <a:pt x="1270" y="1298"/>
                  </a:lnTo>
                  <a:lnTo>
                    <a:pt x="1258" y="1312"/>
                  </a:lnTo>
                  <a:lnTo>
                    <a:pt x="1254" y="1318"/>
                  </a:lnTo>
                  <a:lnTo>
                    <a:pt x="1242" y="1345"/>
                  </a:lnTo>
                  <a:lnTo>
                    <a:pt x="1241" y="1358"/>
                  </a:lnTo>
                  <a:lnTo>
                    <a:pt x="1239" y="1372"/>
                  </a:lnTo>
                  <a:lnTo>
                    <a:pt x="1239" y="1372"/>
                  </a:lnTo>
                  <a:lnTo>
                    <a:pt x="1239" y="1374"/>
                  </a:lnTo>
                  <a:lnTo>
                    <a:pt x="1241" y="1388"/>
                  </a:lnTo>
                  <a:lnTo>
                    <a:pt x="1242" y="1402"/>
                  </a:lnTo>
                  <a:lnTo>
                    <a:pt x="1254" y="1428"/>
                  </a:lnTo>
                  <a:lnTo>
                    <a:pt x="1258" y="1434"/>
                  </a:lnTo>
                  <a:lnTo>
                    <a:pt x="1274" y="1454"/>
                  </a:lnTo>
                  <a:lnTo>
                    <a:pt x="1279" y="1457"/>
                  </a:lnTo>
                  <a:lnTo>
                    <a:pt x="1277" y="1745"/>
                  </a:lnTo>
                  <a:lnTo>
                    <a:pt x="1263" y="1749"/>
                  </a:lnTo>
                  <a:lnTo>
                    <a:pt x="1252" y="1755"/>
                  </a:lnTo>
                  <a:lnTo>
                    <a:pt x="1248" y="1761"/>
                  </a:lnTo>
                  <a:lnTo>
                    <a:pt x="1248" y="1776"/>
                  </a:lnTo>
                  <a:lnTo>
                    <a:pt x="1251" y="1781"/>
                  </a:lnTo>
                  <a:lnTo>
                    <a:pt x="1260" y="1787"/>
                  </a:lnTo>
                  <a:lnTo>
                    <a:pt x="1276" y="1792"/>
                  </a:lnTo>
                  <a:lnTo>
                    <a:pt x="1277" y="1793"/>
                  </a:lnTo>
                  <a:lnTo>
                    <a:pt x="1261" y="1923"/>
                  </a:lnTo>
                  <a:lnTo>
                    <a:pt x="1213" y="1941"/>
                  </a:lnTo>
                  <a:lnTo>
                    <a:pt x="1192" y="1948"/>
                  </a:lnTo>
                  <a:lnTo>
                    <a:pt x="1130" y="1993"/>
                  </a:lnTo>
                  <a:lnTo>
                    <a:pt x="1116" y="2005"/>
                  </a:lnTo>
                  <a:lnTo>
                    <a:pt x="1065" y="2069"/>
                  </a:lnTo>
                  <a:lnTo>
                    <a:pt x="1033" y="2144"/>
                  </a:lnTo>
                  <a:lnTo>
                    <a:pt x="1022" y="2224"/>
                  </a:lnTo>
                  <a:lnTo>
                    <a:pt x="1022" y="2226"/>
                  </a:lnTo>
                  <a:lnTo>
                    <a:pt x="1032" y="2308"/>
                  </a:lnTo>
                  <a:lnTo>
                    <a:pt x="1036" y="2322"/>
                  </a:lnTo>
                  <a:lnTo>
                    <a:pt x="1052" y="2360"/>
                  </a:lnTo>
                  <a:lnTo>
                    <a:pt x="1067" y="2398"/>
                  </a:lnTo>
                  <a:lnTo>
                    <a:pt x="1118" y="2461"/>
                  </a:lnTo>
                  <a:lnTo>
                    <a:pt x="1144" y="2482"/>
                  </a:lnTo>
                  <a:lnTo>
                    <a:pt x="1138" y="4238"/>
                  </a:lnTo>
                  <a:lnTo>
                    <a:pt x="1093" y="4273"/>
                  </a:lnTo>
                  <a:lnTo>
                    <a:pt x="1036" y="4346"/>
                  </a:lnTo>
                  <a:lnTo>
                    <a:pt x="1019" y="4389"/>
                  </a:lnTo>
                  <a:lnTo>
                    <a:pt x="1001" y="4433"/>
                  </a:lnTo>
                  <a:lnTo>
                    <a:pt x="988" y="4525"/>
                  </a:lnTo>
                  <a:lnTo>
                    <a:pt x="989" y="4525"/>
                  </a:lnTo>
                  <a:lnTo>
                    <a:pt x="1001" y="4617"/>
                  </a:lnTo>
                  <a:lnTo>
                    <a:pt x="1019" y="4661"/>
                  </a:lnTo>
                  <a:lnTo>
                    <a:pt x="1036" y="4703"/>
                  </a:lnTo>
                  <a:lnTo>
                    <a:pt x="1092" y="4777"/>
                  </a:lnTo>
                  <a:lnTo>
                    <a:pt x="1137" y="4811"/>
                  </a:lnTo>
                  <a:lnTo>
                    <a:pt x="1137" y="5004"/>
                  </a:lnTo>
                  <a:lnTo>
                    <a:pt x="1124" y="5049"/>
                  </a:lnTo>
                  <a:lnTo>
                    <a:pt x="1118" y="5055"/>
                  </a:lnTo>
                  <a:lnTo>
                    <a:pt x="1108" y="5065"/>
                  </a:lnTo>
                  <a:lnTo>
                    <a:pt x="1102" y="5077"/>
                  </a:lnTo>
                  <a:lnTo>
                    <a:pt x="1102" y="5078"/>
                  </a:lnTo>
                  <a:lnTo>
                    <a:pt x="1097" y="5086"/>
                  </a:lnTo>
                  <a:lnTo>
                    <a:pt x="1096" y="5100"/>
                  </a:lnTo>
                  <a:lnTo>
                    <a:pt x="1097" y="5108"/>
                  </a:lnTo>
                  <a:lnTo>
                    <a:pt x="1099" y="5122"/>
                  </a:lnTo>
                  <a:lnTo>
                    <a:pt x="1100" y="5124"/>
                  </a:lnTo>
                  <a:lnTo>
                    <a:pt x="1100" y="5128"/>
                  </a:lnTo>
                  <a:lnTo>
                    <a:pt x="1100" y="5128"/>
                  </a:lnTo>
                  <a:lnTo>
                    <a:pt x="1020" y="5409"/>
                  </a:lnTo>
                  <a:lnTo>
                    <a:pt x="1005" y="5409"/>
                  </a:lnTo>
                  <a:lnTo>
                    <a:pt x="966" y="5410"/>
                  </a:lnTo>
                  <a:lnTo>
                    <a:pt x="928" y="5412"/>
                  </a:lnTo>
                  <a:lnTo>
                    <a:pt x="891" y="5413"/>
                  </a:lnTo>
                  <a:lnTo>
                    <a:pt x="855" y="5415"/>
                  </a:lnTo>
                  <a:lnTo>
                    <a:pt x="821" y="5416"/>
                  </a:lnTo>
                  <a:lnTo>
                    <a:pt x="788" y="5418"/>
                  </a:lnTo>
                  <a:lnTo>
                    <a:pt x="757" y="5419"/>
                  </a:lnTo>
                  <a:lnTo>
                    <a:pt x="756" y="5441"/>
                  </a:lnTo>
                  <a:lnTo>
                    <a:pt x="745" y="5441"/>
                  </a:lnTo>
                  <a:lnTo>
                    <a:pt x="710" y="5442"/>
                  </a:lnTo>
                  <a:lnTo>
                    <a:pt x="710" y="5456"/>
                  </a:lnTo>
                  <a:lnTo>
                    <a:pt x="769" y="5458"/>
                  </a:lnTo>
                  <a:lnTo>
                    <a:pt x="801" y="5457"/>
                  </a:lnTo>
                  <a:lnTo>
                    <a:pt x="833" y="5454"/>
                  </a:lnTo>
                  <a:lnTo>
                    <a:pt x="868" y="5453"/>
                  </a:lnTo>
                  <a:lnTo>
                    <a:pt x="905" y="5451"/>
                  </a:lnTo>
                  <a:lnTo>
                    <a:pt x="918" y="5451"/>
                  </a:lnTo>
                  <a:lnTo>
                    <a:pt x="988" y="5454"/>
                  </a:lnTo>
                  <a:lnTo>
                    <a:pt x="988" y="5499"/>
                  </a:lnTo>
                  <a:lnTo>
                    <a:pt x="820" y="5499"/>
                  </a:lnTo>
                  <a:lnTo>
                    <a:pt x="823" y="5499"/>
                  </a:lnTo>
                  <a:lnTo>
                    <a:pt x="836" y="5495"/>
                  </a:lnTo>
                  <a:lnTo>
                    <a:pt x="851" y="5491"/>
                  </a:lnTo>
                  <a:lnTo>
                    <a:pt x="865" y="5488"/>
                  </a:lnTo>
                  <a:lnTo>
                    <a:pt x="865" y="5485"/>
                  </a:lnTo>
                  <a:lnTo>
                    <a:pt x="852" y="5485"/>
                  </a:lnTo>
                  <a:lnTo>
                    <a:pt x="824" y="5483"/>
                  </a:lnTo>
                  <a:lnTo>
                    <a:pt x="798" y="5480"/>
                  </a:lnTo>
                  <a:lnTo>
                    <a:pt x="773" y="5479"/>
                  </a:lnTo>
                  <a:lnTo>
                    <a:pt x="750" y="5477"/>
                  </a:lnTo>
                  <a:lnTo>
                    <a:pt x="729" y="5476"/>
                  </a:lnTo>
                  <a:lnTo>
                    <a:pt x="710" y="5475"/>
                  </a:lnTo>
                  <a:lnTo>
                    <a:pt x="693" y="5472"/>
                  </a:lnTo>
                  <a:lnTo>
                    <a:pt x="678" y="5470"/>
                  </a:lnTo>
                  <a:lnTo>
                    <a:pt x="666" y="5469"/>
                  </a:lnTo>
                  <a:lnTo>
                    <a:pt x="656" y="5466"/>
                  </a:lnTo>
                  <a:lnTo>
                    <a:pt x="653" y="5466"/>
                  </a:lnTo>
                  <a:lnTo>
                    <a:pt x="633" y="5467"/>
                  </a:lnTo>
                  <a:lnTo>
                    <a:pt x="612" y="5470"/>
                  </a:lnTo>
                  <a:lnTo>
                    <a:pt x="593" y="5475"/>
                  </a:lnTo>
                  <a:lnTo>
                    <a:pt x="573" y="5479"/>
                  </a:lnTo>
                  <a:lnTo>
                    <a:pt x="554" y="5485"/>
                  </a:lnTo>
                  <a:lnTo>
                    <a:pt x="533" y="5491"/>
                  </a:lnTo>
                  <a:lnTo>
                    <a:pt x="514" y="5498"/>
                  </a:lnTo>
                  <a:lnTo>
                    <a:pt x="507" y="5499"/>
                  </a:lnTo>
                  <a:lnTo>
                    <a:pt x="28" y="5499"/>
                  </a:lnTo>
                  <a:lnTo>
                    <a:pt x="28" y="5546"/>
                  </a:lnTo>
                  <a:lnTo>
                    <a:pt x="4" y="5546"/>
                  </a:lnTo>
                  <a:lnTo>
                    <a:pt x="0" y="5996"/>
                  </a:lnTo>
                  <a:lnTo>
                    <a:pt x="12" y="6004"/>
                  </a:lnTo>
                  <a:lnTo>
                    <a:pt x="28" y="6011"/>
                  </a:lnTo>
                  <a:lnTo>
                    <a:pt x="28" y="6480"/>
                  </a:lnTo>
                  <a:lnTo>
                    <a:pt x="23382" y="6480"/>
                  </a:lnTo>
                  <a:lnTo>
                    <a:pt x="23382" y="5499"/>
                  </a:lnTo>
                  <a:lnTo>
                    <a:pt x="23155" y="5499"/>
                  </a:lnTo>
                  <a:lnTo>
                    <a:pt x="22780" y="5321"/>
                  </a:lnTo>
                  <a:close/>
                  <a:moveTo>
                    <a:pt x="18877" y="4788"/>
                  </a:moveTo>
                  <a:lnTo>
                    <a:pt x="18877" y="4788"/>
                  </a:lnTo>
                  <a:lnTo>
                    <a:pt x="18877" y="4769"/>
                  </a:lnTo>
                  <a:lnTo>
                    <a:pt x="18877" y="4788"/>
                  </a:lnTo>
                  <a:close/>
                  <a:moveTo>
                    <a:pt x="15960" y="267"/>
                  </a:moveTo>
                  <a:lnTo>
                    <a:pt x="15947" y="335"/>
                  </a:lnTo>
                  <a:lnTo>
                    <a:pt x="15944" y="358"/>
                  </a:lnTo>
                  <a:lnTo>
                    <a:pt x="15917" y="498"/>
                  </a:lnTo>
                  <a:lnTo>
                    <a:pt x="15898" y="609"/>
                  </a:lnTo>
                  <a:lnTo>
                    <a:pt x="15890" y="655"/>
                  </a:lnTo>
                  <a:lnTo>
                    <a:pt x="15434" y="652"/>
                  </a:lnTo>
                  <a:lnTo>
                    <a:pt x="15426" y="606"/>
                  </a:lnTo>
                  <a:lnTo>
                    <a:pt x="15406" y="495"/>
                  </a:lnTo>
                  <a:lnTo>
                    <a:pt x="15380" y="355"/>
                  </a:lnTo>
                  <a:lnTo>
                    <a:pt x="15375" y="330"/>
                  </a:lnTo>
                  <a:lnTo>
                    <a:pt x="15363" y="263"/>
                  </a:lnTo>
                  <a:lnTo>
                    <a:pt x="15960" y="267"/>
                  </a:lnTo>
                  <a:close/>
                  <a:moveTo>
                    <a:pt x="9297" y="3496"/>
                  </a:moveTo>
                  <a:lnTo>
                    <a:pt x="9316" y="3550"/>
                  </a:lnTo>
                  <a:lnTo>
                    <a:pt x="9297" y="3608"/>
                  </a:lnTo>
                  <a:lnTo>
                    <a:pt x="9297" y="3496"/>
                  </a:lnTo>
                  <a:close/>
                  <a:moveTo>
                    <a:pt x="9299" y="3754"/>
                  </a:moveTo>
                  <a:lnTo>
                    <a:pt x="9299" y="3754"/>
                  </a:lnTo>
                  <a:lnTo>
                    <a:pt x="9297" y="3643"/>
                  </a:lnTo>
                  <a:lnTo>
                    <a:pt x="9316" y="3699"/>
                  </a:lnTo>
                  <a:lnTo>
                    <a:pt x="9299" y="3754"/>
                  </a:lnTo>
                  <a:close/>
                  <a:moveTo>
                    <a:pt x="9319" y="3706"/>
                  </a:moveTo>
                  <a:lnTo>
                    <a:pt x="9335" y="3753"/>
                  </a:lnTo>
                  <a:lnTo>
                    <a:pt x="9305" y="3754"/>
                  </a:lnTo>
                  <a:lnTo>
                    <a:pt x="9319" y="3706"/>
                  </a:lnTo>
                  <a:close/>
                  <a:moveTo>
                    <a:pt x="9341" y="3642"/>
                  </a:moveTo>
                  <a:lnTo>
                    <a:pt x="9341" y="3753"/>
                  </a:lnTo>
                  <a:lnTo>
                    <a:pt x="9341" y="3753"/>
                  </a:lnTo>
                  <a:lnTo>
                    <a:pt x="9322" y="3699"/>
                  </a:lnTo>
                  <a:lnTo>
                    <a:pt x="9341" y="3642"/>
                  </a:lnTo>
                  <a:close/>
                  <a:moveTo>
                    <a:pt x="9341" y="3626"/>
                  </a:moveTo>
                  <a:lnTo>
                    <a:pt x="9319" y="3692"/>
                  </a:lnTo>
                  <a:lnTo>
                    <a:pt x="9297" y="3629"/>
                  </a:lnTo>
                  <a:lnTo>
                    <a:pt x="9297" y="3629"/>
                  </a:lnTo>
                  <a:lnTo>
                    <a:pt x="9341" y="3626"/>
                  </a:lnTo>
                  <a:lnTo>
                    <a:pt x="9341" y="3626"/>
                  </a:lnTo>
                  <a:close/>
                  <a:moveTo>
                    <a:pt x="9341" y="3620"/>
                  </a:moveTo>
                  <a:lnTo>
                    <a:pt x="9341" y="3621"/>
                  </a:lnTo>
                  <a:lnTo>
                    <a:pt x="9297" y="3624"/>
                  </a:lnTo>
                  <a:lnTo>
                    <a:pt x="9297" y="3623"/>
                  </a:lnTo>
                  <a:lnTo>
                    <a:pt x="9319" y="3557"/>
                  </a:lnTo>
                  <a:lnTo>
                    <a:pt x="9341" y="3620"/>
                  </a:lnTo>
                  <a:close/>
                  <a:moveTo>
                    <a:pt x="9341" y="3605"/>
                  </a:moveTo>
                  <a:lnTo>
                    <a:pt x="9321" y="3550"/>
                  </a:lnTo>
                  <a:lnTo>
                    <a:pt x="9340" y="3493"/>
                  </a:lnTo>
                  <a:lnTo>
                    <a:pt x="9341" y="3605"/>
                  </a:lnTo>
                  <a:close/>
                  <a:moveTo>
                    <a:pt x="9340" y="3477"/>
                  </a:moveTo>
                  <a:lnTo>
                    <a:pt x="9340" y="3477"/>
                  </a:lnTo>
                  <a:lnTo>
                    <a:pt x="9319" y="3543"/>
                  </a:lnTo>
                  <a:lnTo>
                    <a:pt x="9297" y="3481"/>
                  </a:lnTo>
                  <a:lnTo>
                    <a:pt x="9297" y="3480"/>
                  </a:lnTo>
                  <a:lnTo>
                    <a:pt x="9340" y="3477"/>
                  </a:lnTo>
                  <a:close/>
                  <a:moveTo>
                    <a:pt x="1488" y="4848"/>
                  </a:moveTo>
                  <a:lnTo>
                    <a:pt x="1499" y="4843"/>
                  </a:lnTo>
                  <a:lnTo>
                    <a:pt x="1648" y="5102"/>
                  </a:lnTo>
                  <a:lnTo>
                    <a:pt x="1647" y="5112"/>
                  </a:lnTo>
                  <a:lnTo>
                    <a:pt x="1488" y="5359"/>
                  </a:lnTo>
                  <a:lnTo>
                    <a:pt x="1488" y="4848"/>
                  </a:lnTo>
                  <a:close/>
                  <a:moveTo>
                    <a:pt x="1353" y="3991"/>
                  </a:moveTo>
                  <a:lnTo>
                    <a:pt x="1355" y="3991"/>
                  </a:lnTo>
                  <a:lnTo>
                    <a:pt x="1350" y="3991"/>
                  </a:lnTo>
                  <a:lnTo>
                    <a:pt x="1344" y="3991"/>
                  </a:lnTo>
                  <a:lnTo>
                    <a:pt x="1353" y="3991"/>
                  </a:lnTo>
                  <a:close/>
                  <a:moveTo>
                    <a:pt x="1273" y="2546"/>
                  </a:moveTo>
                  <a:lnTo>
                    <a:pt x="1276" y="2547"/>
                  </a:lnTo>
                  <a:lnTo>
                    <a:pt x="1292" y="2549"/>
                  </a:lnTo>
                  <a:lnTo>
                    <a:pt x="1311" y="2552"/>
                  </a:lnTo>
                  <a:lnTo>
                    <a:pt x="1331" y="2552"/>
                  </a:lnTo>
                  <a:lnTo>
                    <a:pt x="1342" y="2552"/>
                  </a:lnTo>
                  <a:lnTo>
                    <a:pt x="1342" y="2695"/>
                  </a:lnTo>
                  <a:lnTo>
                    <a:pt x="1340" y="2695"/>
                  </a:lnTo>
                  <a:lnTo>
                    <a:pt x="1336" y="2695"/>
                  </a:lnTo>
                  <a:lnTo>
                    <a:pt x="1333" y="2695"/>
                  </a:lnTo>
                  <a:lnTo>
                    <a:pt x="1330" y="2696"/>
                  </a:lnTo>
                  <a:lnTo>
                    <a:pt x="1315" y="2699"/>
                  </a:lnTo>
                  <a:lnTo>
                    <a:pt x="1312" y="2701"/>
                  </a:lnTo>
                  <a:lnTo>
                    <a:pt x="1299" y="2708"/>
                  </a:lnTo>
                  <a:lnTo>
                    <a:pt x="1296" y="2709"/>
                  </a:lnTo>
                  <a:lnTo>
                    <a:pt x="1286" y="2721"/>
                  </a:lnTo>
                  <a:lnTo>
                    <a:pt x="1279" y="2733"/>
                  </a:lnTo>
                  <a:lnTo>
                    <a:pt x="1279" y="2740"/>
                  </a:lnTo>
                  <a:lnTo>
                    <a:pt x="1276" y="2740"/>
                  </a:lnTo>
                  <a:lnTo>
                    <a:pt x="1271" y="2739"/>
                  </a:lnTo>
                  <a:lnTo>
                    <a:pt x="1273" y="2546"/>
                  </a:lnTo>
                  <a:close/>
                  <a:moveTo>
                    <a:pt x="1271" y="2806"/>
                  </a:moveTo>
                  <a:lnTo>
                    <a:pt x="1279" y="2806"/>
                  </a:lnTo>
                  <a:lnTo>
                    <a:pt x="1279" y="2812"/>
                  </a:lnTo>
                  <a:lnTo>
                    <a:pt x="1286" y="2825"/>
                  </a:lnTo>
                  <a:lnTo>
                    <a:pt x="1296" y="2835"/>
                  </a:lnTo>
                  <a:lnTo>
                    <a:pt x="1299" y="2837"/>
                  </a:lnTo>
                  <a:lnTo>
                    <a:pt x="1312" y="2844"/>
                  </a:lnTo>
                  <a:lnTo>
                    <a:pt x="1315" y="2845"/>
                  </a:lnTo>
                  <a:lnTo>
                    <a:pt x="1328" y="2850"/>
                  </a:lnTo>
                  <a:lnTo>
                    <a:pt x="1331" y="2850"/>
                  </a:lnTo>
                  <a:lnTo>
                    <a:pt x="1336" y="2850"/>
                  </a:lnTo>
                  <a:lnTo>
                    <a:pt x="1340" y="2851"/>
                  </a:lnTo>
                  <a:lnTo>
                    <a:pt x="1340" y="2851"/>
                  </a:lnTo>
                  <a:lnTo>
                    <a:pt x="1340" y="2955"/>
                  </a:lnTo>
                  <a:lnTo>
                    <a:pt x="1337" y="2955"/>
                  </a:lnTo>
                  <a:lnTo>
                    <a:pt x="1333" y="2955"/>
                  </a:lnTo>
                  <a:lnTo>
                    <a:pt x="1330" y="2955"/>
                  </a:lnTo>
                  <a:lnTo>
                    <a:pt x="1317" y="2959"/>
                  </a:lnTo>
                  <a:lnTo>
                    <a:pt x="1312" y="2961"/>
                  </a:lnTo>
                  <a:lnTo>
                    <a:pt x="1299" y="2968"/>
                  </a:lnTo>
                  <a:lnTo>
                    <a:pt x="1298" y="2970"/>
                  </a:lnTo>
                  <a:lnTo>
                    <a:pt x="1287" y="2980"/>
                  </a:lnTo>
                  <a:lnTo>
                    <a:pt x="1280" y="2993"/>
                  </a:lnTo>
                  <a:lnTo>
                    <a:pt x="1279" y="3000"/>
                  </a:lnTo>
                  <a:lnTo>
                    <a:pt x="1277" y="3000"/>
                  </a:lnTo>
                  <a:lnTo>
                    <a:pt x="1271" y="3000"/>
                  </a:lnTo>
                  <a:lnTo>
                    <a:pt x="1271" y="2806"/>
                  </a:lnTo>
                  <a:close/>
                  <a:moveTo>
                    <a:pt x="1271" y="3065"/>
                  </a:moveTo>
                  <a:lnTo>
                    <a:pt x="1279" y="3065"/>
                  </a:lnTo>
                  <a:lnTo>
                    <a:pt x="1280" y="3072"/>
                  </a:lnTo>
                  <a:lnTo>
                    <a:pt x="1286" y="3085"/>
                  </a:lnTo>
                  <a:lnTo>
                    <a:pt x="1298" y="3095"/>
                  </a:lnTo>
                  <a:lnTo>
                    <a:pt x="1299" y="3097"/>
                  </a:lnTo>
                  <a:lnTo>
                    <a:pt x="1312" y="3104"/>
                  </a:lnTo>
                  <a:lnTo>
                    <a:pt x="1328" y="3108"/>
                  </a:lnTo>
                  <a:lnTo>
                    <a:pt x="1330" y="3110"/>
                  </a:lnTo>
                  <a:lnTo>
                    <a:pt x="1333" y="3110"/>
                  </a:lnTo>
                  <a:lnTo>
                    <a:pt x="1337" y="3110"/>
                  </a:lnTo>
                  <a:lnTo>
                    <a:pt x="1340" y="3110"/>
                  </a:lnTo>
                  <a:lnTo>
                    <a:pt x="1340" y="3237"/>
                  </a:lnTo>
                  <a:lnTo>
                    <a:pt x="1339" y="3237"/>
                  </a:lnTo>
                  <a:lnTo>
                    <a:pt x="1334" y="3237"/>
                  </a:lnTo>
                  <a:lnTo>
                    <a:pt x="1331" y="3237"/>
                  </a:lnTo>
                  <a:lnTo>
                    <a:pt x="1328" y="3239"/>
                  </a:lnTo>
                  <a:lnTo>
                    <a:pt x="1325" y="3239"/>
                  </a:lnTo>
                  <a:lnTo>
                    <a:pt x="1311" y="3243"/>
                  </a:lnTo>
                  <a:lnTo>
                    <a:pt x="1298" y="3250"/>
                  </a:lnTo>
                  <a:lnTo>
                    <a:pt x="1295" y="3252"/>
                  </a:lnTo>
                  <a:lnTo>
                    <a:pt x="1285" y="3262"/>
                  </a:lnTo>
                  <a:lnTo>
                    <a:pt x="1277" y="3275"/>
                  </a:lnTo>
                  <a:lnTo>
                    <a:pt x="1276" y="3284"/>
                  </a:lnTo>
                  <a:lnTo>
                    <a:pt x="1274" y="3284"/>
                  </a:lnTo>
                  <a:lnTo>
                    <a:pt x="1271" y="3284"/>
                  </a:lnTo>
                  <a:lnTo>
                    <a:pt x="1271" y="3065"/>
                  </a:lnTo>
                  <a:close/>
                  <a:moveTo>
                    <a:pt x="1271" y="3347"/>
                  </a:moveTo>
                  <a:lnTo>
                    <a:pt x="1276" y="3347"/>
                  </a:lnTo>
                  <a:lnTo>
                    <a:pt x="1277" y="3354"/>
                  </a:lnTo>
                  <a:lnTo>
                    <a:pt x="1285" y="3367"/>
                  </a:lnTo>
                  <a:lnTo>
                    <a:pt x="1295" y="3377"/>
                  </a:lnTo>
                  <a:lnTo>
                    <a:pt x="1296" y="3379"/>
                  </a:lnTo>
                  <a:lnTo>
                    <a:pt x="1309" y="3386"/>
                  </a:lnTo>
                  <a:lnTo>
                    <a:pt x="1325" y="3392"/>
                  </a:lnTo>
                  <a:lnTo>
                    <a:pt x="1327" y="3392"/>
                  </a:lnTo>
                  <a:lnTo>
                    <a:pt x="1330" y="3392"/>
                  </a:lnTo>
                  <a:lnTo>
                    <a:pt x="1334" y="3392"/>
                  </a:lnTo>
                  <a:lnTo>
                    <a:pt x="1339" y="3392"/>
                  </a:lnTo>
                  <a:lnTo>
                    <a:pt x="1340" y="3392"/>
                  </a:lnTo>
                  <a:lnTo>
                    <a:pt x="1340" y="3516"/>
                  </a:lnTo>
                  <a:lnTo>
                    <a:pt x="1343" y="3516"/>
                  </a:lnTo>
                  <a:lnTo>
                    <a:pt x="1344" y="3516"/>
                  </a:lnTo>
                  <a:lnTo>
                    <a:pt x="1342" y="3516"/>
                  </a:lnTo>
                  <a:lnTo>
                    <a:pt x="1337" y="3516"/>
                  </a:lnTo>
                  <a:lnTo>
                    <a:pt x="1333" y="3516"/>
                  </a:lnTo>
                  <a:lnTo>
                    <a:pt x="1330" y="3518"/>
                  </a:lnTo>
                  <a:lnTo>
                    <a:pt x="1328" y="3518"/>
                  </a:lnTo>
                  <a:lnTo>
                    <a:pt x="1312" y="3522"/>
                  </a:lnTo>
                  <a:lnTo>
                    <a:pt x="1311" y="3524"/>
                  </a:lnTo>
                  <a:lnTo>
                    <a:pt x="1298" y="3531"/>
                  </a:lnTo>
                  <a:lnTo>
                    <a:pt x="1286" y="3541"/>
                  </a:lnTo>
                  <a:lnTo>
                    <a:pt x="1280" y="3554"/>
                  </a:lnTo>
                  <a:lnTo>
                    <a:pt x="1279" y="3563"/>
                  </a:lnTo>
                  <a:lnTo>
                    <a:pt x="1276" y="3563"/>
                  </a:lnTo>
                  <a:lnTo>
                    <a:pt x="1270" y="3563"/>
                  </a:lnTo>
                  <a:lnTo>
                    <a:pt x="1271" y="3347"/>
                  </a:lnTo>
                  <a:close/>
                  <a:moveTo>
                    <a:pt x="1270" y="3624"/>
                  </a:moveTo>
                  <a:lnTo>
                    <a:pt x="1279" y="3626"/>
                  </a:lnTo>
                  <a:lnTo>
                    <a:pt x="1280" y="3635"/>
                  </a:lnTo>
                  <a:lnTo>
                    <a:pt x="1286" y="3646"/>
                  </a:lnTo>
                  <a:lnTo>
                    <a:pt x="1298" y="3657"/>
                  </a:lnTo>
                  <a:lnTo>
                    <a:pt x="1311" y="3665"/>
                  </a:lnTo>
                  <a:lnTo>
                    <a:pt x="1312" y="3665"/>
                  </a:lnTo>
                  <a:lnTo>
                    <a:pt x="1328" y="3671"/>
                  </a:lnTo>
                  <a:lnTo>
                    <a:pt x="1330" y="3671"/>
                  </a:lnTo>
                  <a:lnTo>
                    <a:pt x="1333" y="3671"/>
                  </a:lnTo>
                  <a:lnTo>
                    <a:pt x="1336" y="3671"/>
                  </a:lnTo>
                  <a:lnTo>
                    <a:pt x="1337" y="3671"/>
                  </a:lnTo>
                  <a:lnTo>
                    <a:pt x="1344" y="3673"/>
                  </a:lnTo>
                  <a:lnTo>
                    <a:pt x="1343" y="3671"/>
                  </a:lnTo>
                  <a:lnTo>
                    <a:pt x="1340" y="3671"/>
                  </a:lnTo>
                  <a:lnTo>
                    <a:pt x="1339" y="3836"/>
                  </a:lnTo>
                  <a:lnTo>
                    <a:pt x="1330" y="3836"/>
                  </a:lnTo>
                  <a:lnTo>
                    <a:pt x="1327" y="3836"/>
                  </a:lnTo>
                  <a:lnTo>
                    <a:pt x="1325" y="3838"/>
                  </a:lnTo>
                  <a:lnTo>
                    <a:pt x="1309" y="3842"/>
                  </a:lnTo>
                  <a:lnTo>
                    <a:pt x="1308" y="3842"/>
                  </a:lnTo>
                  <a:lnTo>
                    <a:pt x="1293" y="3851"/>
                  </a:lnTo>
                  <a:lnTo>
                    <a:pt x="1283" y="3861"/>
                  </a:lnTo>
                  <a:lnTo>
                    <a:pt x="1276" y="3874"/>
                  </a:lnTo>
                  <a:lnTo>
                    <a:pt x="1274" y="3884"/>
                  </a:lnTo>
                  <a:lnTo>
                    <a:pt x="1273" y="3884"/>
                  </a:lnTo>
                  <a:lnTo>
                    <a:pt x="1270" y="3884"/>
                  </a:lnTo>
                  <a:lnTo>
                    <a:pt x="1270" y="3624"/>
                  </a:lnTo>
                  <a:close/>
                  <a:moveTo>
                    <a:pt x="1270" y="3944"/>
                  </a:moveTo>
                  <a:lnTo>
                    <a:pt x="1274" y="3944"/>
                  </a:lnTo>
                  <a:lnTo>
                    <a:pt x="1276" y="3953"/>
                  </a:lnTo>
                  <a:lnTo>
                    <a:pt x="1283" y="3966"/>
                  </a:lnTo>
                  <a:lnTo>
                    <a:pt x="1293" y="3977"/>
                  </a:lnTo>
                  <a:lnTo>
                    <a:pt x="1308" y="3985"/>
                  </a:lnTo>
                  <a:lnTo>
                    <a:pt x="1309" y="3985"/>
                  </a:lnTo>
                  <a:lnTo>
                    <a:pt x="1324" y="3991"/>
                  </a:lnTo>
                  <a:lnTo>
                    <a:pt x="1327" y="3991"/>
                  </a:lnTo>
                  <a:lnTo>
                    <a:pt x="1339" y="3991"/>
                  </a:lnTo>
                  <a:lnTo>
                    <a:pt x="1339" y="3991"/>
                  </a:lnTo>
                  <a:lnTo>
                    <a:pt x="1339" y="4108"/>
                  </a:lnTo>
                  <a:lnTo>
                    <a:pt x="1274" y="4110"/>
                  </a:lnTo>
                  <a:lnTo>
                    <a:pt x="1270" y="4110"/>
                  </a:lnTo>
                  <a:lnTo>
                    <a:pt x="1270" y="3944"/>
                  </a:lnTo>
                  <a:close/>
                  <a:moveTo>
                    <a:pt x="1267" y="4953"/>
                  </a:moveTo>
                  <a:lnTo>
                    <a:pt x="1289" y="4874"/>
                  </a:lnTo>
                  <a:lnTo>
                    <a:pt x="1337" y="4881"/>
                  </a:lnTo>
                  <a:lnTo>
                    <a:pt x="1337" y="5114"/>
                  </a:lnTo>
                  <a:lnTo>
                    <a:pt x="1267" y="5115"/>
                  </a:lnTo>
                  <a:lnTo>
                    <a:pt x="1267" y="4953"/>
                  </a:lnTo>
                  <a:close/>
                  <a:moveTo>
                    <a:pt x="1267" y="5197"/>
                  </a:moveTo>
                  <a:lnTo>
                    <a:pt x="1337" y="5197"/>
                  </a:lnTo>
                  <a:lnTo>
                    <a:pt x="1337" y="5488"/>
                  </a:lnTo>
                  <a:lnTo>
                    <a:pt x="1334" y="5488"/>
                  </a:lnTo>
                  <a:lnTo>
                    <a:pt x="1267" y="5276"/>
                  </a:lnTo>
                  <a:lnTo>
                    <a:pt x="1267" y="5197"/>
                  </a:lnTo>
                  <a:close/>
                  <a:moveTo>
                    <a:pt x="1629" y="5495"/>
                  </a:moveTo>
                  <a:lnTo>
                    <a:pt x="1559" y="5492"/>
                  </a:lnTo>
                  <a:lnTo>
                    <a:pt x="1488" y="5491"/>
                  </a:lnTo>
                  <a:lnTo>
                    <a:pt x="1488" y="5483"/>
                  </a:lnTo>
                  <a:lnTo>
                    <a:pt x="1686" y="5173"/>
                  </a:lnTo>
                  <a:lnTo>
                    <a:pt x="1689" y="5173"/>
                  </a:lnTo>
                  <a:lnTo>
                    <a:pt x="1859" y="5464"/>
                  </a:lnTo>
                  <a:lnTo>
                    <a:pt x="1723" y="5454"/>
                  </a:lnTo>
                  <a:lnTo>
                    <a:pt x="1724" y="5499"/>
                  </a:lnTo>
                  <a:lnTo>
                    <a:pt x="1681" y="5499"/>
                  </a:lnTo>
                  <a:lnTo>
                    <a:pt x="1629" y="5495"/>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 name="Freeform 34">
              <a:extLst>
                <a:ext uri="{FF2B5EF4-FFF2-40B4-BE49-F238E27FC236}">
                  <a16:creationId xmlns:a16="http://schemas.microsoft.com/office/drawing/2014/main" id="{8826803F-360F-4726-BC30-AFFA47289636}"/>
                </a:ext>
              </a:extLst>
            </p:cNvPr>
            <p:cNvSpPr>
              <a:spLocks noEditPoints="1"/>
            </p:cNvSpPr>
            <p:nvPr/>
          </p:nvSpPr>
          <p:spPr bwMode="auto">
            <a:xfrm>
              <a:off x="5904310" y="4982527"/>
              <a:ext cx="6287690" cy="1875473"/>
            </a:xfrm>
            <a:custGeom>
              <a:avLst/>
              <a:gdLst>
                <a:gd name="T0" fmla="*/ 15066 w 17352"/>
                <a:gd name="T1" fmla="*/ 4154 h 6188"/>
                <a:gd name="T2" fmla="*/ 15036 w 17352"/>
                <a:gd name="T3" fmla="*/ 4158 h 6188"/>
                <a:gd name="T4" fmla="*/ 15044 w 17352"/>
                <a:gd name="T5" fmla="*/ 4187 h 6188"/>
                <a:gd name="T6" fmla="*/ 14905 w 17352"/>
                <a:gd name="T7" fmla="*/ 4195 h 6188"/>
                <a:gd name="T8" fmla="*/ 14887 w 17352"/>
                <a:gd name="T9" fmla="*/ 4186 h 6188"/>
                <a:gd name="T10" fmla="*/ 14882 w 17352"/>
                <a:gd name="T11" fmla="*/ 4210 h 6188"/>
                <a:gd name="T12" fmla="*/ 14734 w 17352"/>
                <a:gd name="T13" fmla="*/ 4342 h 6188"/>
                <a:gd name="T14" fmla="*/ 14717 w 17352"/>
                <a:gd name="T15" fmla="*/ 4343 h 6188"/>
                <a:gd name="T16" fmla="*/ 14608 w 17352"/>
                <a:gd name="T17" fmla="*/ 4349 h 6188"/>
                <a:gd name="T18" fmla="*/ 14588 w 17352"/>
                <a:gd name="T19" fmla="*/ 4355 h 6188"/>
                <a:gd name="T20" fmla="*/ 14567 w 17352"/>
                <a:gd name="T21" fmla="*/ 4376 h 6188"/>
                <a:gd name="T22" fmla="*/ 14422 w 17352"/>
                <a:gd name="T23" fmla="*/ 4531 h 6188"/>
                <a:gd name="T24" fmla="*/ 14414 w 17352"/>
                <a:gd name="T25" fmla="*/ 4497 h 6188"/>
                <a:gd name="T26" fmla="*/ 14316 w 17352"/>
                <a:gd name="T27" fmla="*/ 4506 h 6188"/>
                <a:gd name="T28" fmla="*/ 14255 w 17352"/>
                <a:gd name="T29" fmla="*/ 4506 h 6188"/>
                <a:gd name="T30" fmla="*/ 14170 w 17352"/>
                <a:gd name="T31" fmla="*/ 4529 h 6188"/>
                <a:gd name="T32" fmla="*/ 14012 w 17352"/>
                <a:gd name="T33" fmla="*/ 4639 h 6188"/>
                <a:gd name="T34" fmla="*/ 13995 w 17352"/>
                <a:gd name="T35" fmla="*/ 4642 h 6188"/>
                <a:gd name="T36" fmla="*/ 13881 w 17352"/>
                <a:gd name="T37" fmla="*/ 4695 h 6188"/>
                <a:gd name="T38" fmla="*/ 13751 w 17352"/>
                <a:gd name="T39" fmla="*/ 4707 h 6188"/>
                <a:gd name="T40" fmla="*/ 13729 w 17352"/>
                <a:gd name="T41" fmla="*/ 4712 h 6188"/>
                <a:gd name="T42" fmla="*/ 13618 w 17352"/>
                <a:gd name="T43" fmla="*/ 5609 h 6188"/>
                <a:gd name="T44" fmla="*/ 12963 w 17352"/>
                <a:gd name="T45" fmla="*/ 4991 h 6188"/>
                <a:gd name="T46" fmla="*/ 11786 w 17352"/>
                <a:gd name="T47" fmla="*/ 4362 h 6188"/>
                <a:gd name="T48" fmla="*/ 10878 w 17352"/>
                <a:gd name="T49" fmla="*/ 2749 h 6188"/>
                <a:gd name="T50" fmla="*/ 10220 w 17352"/>
                <a:gd name="T51" fmla="*/ 4163 h 6188"/>
                <a:gd name="T52" fmla="*/ 9878 w 17352"/>
                <a:gd name="T53" fmla="*/ 4142 h 6188"/>
                <a:gd name="T54" fmla="*/ 9341 w 17352"/>
                <a:gd name="T55" fmla="*/ 1495 h 6188"/>
                <a:gd name="T56" fmla="*/ 8452 w 17352"/>
                <a:gd name="T57" fmla="*/ 3839 h 6188"/>
                <a:gd name="T58" fmla="*/ 8332 w 17352"/>
                <a:gd name="T59" fmla="*/ 3339 h 6188"/>
                <a:gd name="T60" fmla="*/ 7711 w 17352"/>
                <a:gd name="T61" fmla="*/ 3305 h 6188"/>
                <a:gd name="T62" fmla="*/ 7406 w 17352"/>
                <a:gd name="T63" fmla="*/ 3758 h 6188"/>
                <a:gd name="T64" fmla="*/ 7406 w 17352"/>
                <a:gd name="T65" fmla="*/ 4588 h 6188"/>
                <a:gd name="T66" fmla="*/ 5933 w 17352"/>
                <a:gd name="T67" fmla="*/ 3047 h 6188"/>
                <a:gd name="T68" fmla="*/ 5203 w 17352"/>
                <a:gd name="T69" fmla="*/ 2355 h 6188"/>
                <a:gd name="T70" fmla="*/ 4381 w 17352"/>
                <a:gd name="T71" fmla="*/ 871 h 6188"/>
                <a:gd name="T72" fmla="*/ 4143 w 17352"/>
                <a:gd name="T73" fmla="*/ 44 h 6188"/>
                <a:gd name="T74" fmla="*/ 4122 w 17352"/>
                <a:gd name="T75" fmla="*/ 30 h 6188"/>
                <a:gd name="T76" fmla="*/ 4077 w 17352"/>
                <a:gd name="T77" fmla="*/ 90 h 6188"/>
                <a:gd name="T78" fmla="*/ 4003 w 17352"/>
                <a:gd name="T79" fmla="*/ 10 h 6188"/>
                <a:gd name="T80" fmla="*/ 3941 w 17352"/>
                <a:gd name="T81" fmla="*/ 7 h 6188"/>
                <a:gd name="T82" fmla="*/ 3872 w 17352"/>
                <a:gd name="T83" fmla="*/ 89 h 6188"/>
                <a:gd name="T84" fmla="*/ 3788 w 17352"/>
                <a:gd name="T85" fmla="*/ 125 h 6188"/>
                <a:gd name="T86" fmla="*/ 3313 w 17352"/>
                <a:gd name="T87" fmla="*/ 3169 h 6188"/>
                <a:gd name="T88" fmla="*/ 2839 w 17352"/>
                <a:gd name="T89" fmla="*/ 3166 h 6188"/>
                <a:gd name="T90" fmla="*/ 2377 w 17352"/>
                <a:gd name="T91" fmla="*/ 3169 h 6188"/>
                <a:gd name="T92" fmla="*/ 2279 w 17352"/>
                <a:gd name="T93" fmla="*/ 3538 h 6188"/>
                <a:gd name="T94" fmla="*/ 2311 w 17352"/>
                <a:gd name="T95" fmla="*/ 4116 h 6188"/>
                <a:gd name="T96" fmla="*/ 1793 w 17352"/>
                <a:gd name="T97" fmla="*/ 5470 h 6188"/>
                <a:gd name="T98" fmla="*/ 17352 w 17352"/>
                <a:gd name="T99" fmla="*/ 6188 h 6188"/>
                <a:gd name="T100" fmla="*/ 14597 w 17352"/>
                <a:gd name="T101" fmla="*/ 4377 h 6188"/>
                <a:gd name="T102" fmla="*/ 12086 w 17352"/>
                <a:gd name="T103" fmla="*/ 5692 h 6188"/>
                <a:gd name="T104" fmla="*/ 13742 w 17352"/>
                <a:gd name="T105" fmla="*/ 4714 h 6188"/>
                <a:gd name="T106" fmla="*/ 13883 w 17352"/>
                <a:gd name="T107" fmla="*/ 4713 h 6188"/>
                <a:gd name="T108" fmla="*/ 14010 w 17352"/>
                <a:gd name="T109" fmla="*/ 4649 h 6188"/>
                <a:gd name="T110" fmla="*/ 14255 w 17352"/>
                <a:gd name="T111" fmla="*/ 4503 h 6188"/>
                <a:gd name="T112" fmla="*/ 14386 w 17352"/>
                <a:gd name="T113" fmla="*/ 4554 h 6188"/>
                <a:gd name="T114" fmla="*/ 14712 w 17352"/>
                <a:gd name="T115" fmla="*/ 4350 h 6188"/>
                <a:gd name="T116" fmla="*/ 14729 w 17352"/>
                <a:gd name="T117" fmla="*/ 4360 h 6188"/>
                <a:gd name="T118" fmla="*/ 14899 w 17352"/>
                <a:gd name="T119" fmla="*/ 4197 h 6188"/>
                <a:gd name="T120" fmla="*/ 14906 w 17352"/>
                <a:gd name="T121" fmla="*/ 4195 h 6188"/>
                <a:gd name="T122" fmla="*/ 15056 w 17352"/>
                <a:gd name="T123" fmla="*/ 4183 h 6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352" h="6188">
                  <a:moveTo>
                    <a:pt x="17337" y="5692"/>
                  </a:moveTo>
                  <a:lnTo>
                    <a:pt x="17322" y="5626"/>
                  </a:lnTo>
                  <a:lnTo>
                    <a:pt x="17319" y="5163"/>
                  </a:lnTo>
                  <a:lnTo>
                    <a:pt x="17253" y="5158"/>
                  </a:lnTo>
                  <a:lnTo>
                    <a:pt x="17121" y="5145"/>
                  </a:lnTo>
                  <a:lnTo>
                    <a:pt x="17022" y="5136"/>
                  </a:lnTo>
                  <a:lnTo>
                    <a:pt x="16811" y="5303"/>
                  </a:lnTo>
                  <a:lnTo>
                    <a:pt x="16598" y="5456"/>
                  </a:lnTo>
                  <a:lnTo>
                    <a:pt x="16385" y="5510"/>
                  </a:lnTo>
                  <a:lnTo>
                    <a:pt x="16172" y="5510"/>
                  </a:lnTo>
                  <a:lnTo>
                    <a:pt x="15896" y="5465"/>
                  </a:lnTo>
                  <a:lnTo>
                    <a:pt x="15629" y="5390"/>
                  </a:lnTo>
                  <a:lnTo>
                    <a:pt x="15380" y="5223"/>
                  </a:lnTo>
                  <a:lnTo>
                    <a:pt x="15181" y="5235"/>
                  </a:lnTo>
                  <a:lnTo>
                    <a:pt x="15183" y="4248"/>
                  </a:lnTo>
                  <a:lnTo>
                    <a:pt x="15153" y="4248"/>
                  </a:lnTo>
                  <a:lnTo>
                    <a:pt x="15153" y="4247"/>
                  </a:lnTo>
                  <a:lnTo>
                    <a:pt x="15180" y="4248"/>
                  </a:lnTo>
                  <a:lnTo>
                    <a:pt x="15180" y="4212"/>
                  </a:lnTo>
                  <a:lnTo>
                    <a:pt x="15178" y="4212"/>
                  </a:lnTo>
                  <a:lnTo>
                    <a:pt x="15178" y="4212"/>
                  </a:lnTo>
                  <a:lnTo>
                    <a:pt x="15180" y="4212"/>
                  </a:lnTo>
                  <a:lnTo>
                    <a:pt x="15180" y="4209"/>
                  </a:lnTo>
                  <a:lnTo>
                    <a:pt x="15166" y="4209"/>
                  </a:lnTo>
                  <a:lnTo>
                    <a:pt x="15166" y="4209"/>
                  </a:lnTo>
                  <a:lnTo>
                    <a:pt x="15162" y="4209"/>
                  </a:lnTo>
                  <a:lnTo>
                    <a:pt x="15162" y="4208"/>
                  </a:lnTo>
                  <a:lnTo>
                    <a:pt x="15153" y="4208"/>
                  </a:lnTo>
                  <a:lnTo>
                    <a:pt x="15153" y="4204"/>
                  </a:lnTo>
                  <a:lnTo>
                    <a:pt x="15152" y="4204"/>
                  </a:lnTo>
                  <a:lnTo>
                    <a:pt x="15152" y="4202"/>
                  </a:lnTo>
                  <a:lnTo>
                    <a:pt x="15152" y="4202"/>
                  </a:lnTo>
                  <a:lnTo>
                    <a:pt x="15158" y="4178"/>
                  </a:lnTo>
                  <a:lnTo>
                    <a:pt x="15066" y="4154"/>
                  </a:lnTo>
                  <a:lnTo>
                    <a:pt x="15065" y="4157"/>
                  </a:lnTo>
                  <a:lnTo>
                    <a:pt x="15064" y="4157"/>
                  </a:lnTo>
                  <a:lnTo>
                    <a:pt x="15062" y="4165"/>
                  </a:lnTo>
                  <a:lnTo>
                    <a:pt x="15062" y="4165"/>
                  </a:lnTo>
                  <a:lnTo>
                    <a:pt x="15060" y="4170"/>
                  </a:lnTo>
                  <a:lnTo>
                    <a:pt x="15064" y="4152"/>
                  </a:lnTo>
                  <a:lnTo>
                    <a:pt x="15063" y="4152"/>
                  </a:lnTo>
                  <a:lnTo>
                    <a:pt x="15058" y="4174"/>
                  </a:lnTo>
                  <a:lnTo>
                    <a:pt x="15057" y="4180"/>
                  </a:lnTo>
                  <a:lnTo>
                    <a:pt x="15058" y="4151"/>
                  </a:lnTo>
                  <a:lnTo>
                    <a:pt x="15058" y="4151"/>
                  </a:lnTo>
                  <a:lnTo>
                    <a:pt x="15056" y="4182"/>
                  </a:lnTo>
                  <a:lnTo>
                    <a:pt x="15056" y="4183"/>
                  </a:lnTo>
                  <a:lnTo>
                    <a:pt x="15054" y="4151"/>
                  </a:lnTo>
                  <a:lnTo>
                    <a:pt x="15053" y="4151"/>
                  </a:lnTo>
                  <a:lnTo>
                    <a:pt x="15056" y="4183"/>
                  </a:lnTo>
                  <a:lnTo>
                    <a:pt x="15055" y="4183"/>
                  </a:lnTo>
                  <a:lnTo>
                    <a:pt x="15049" y="4152"/>
                  </a:lnTo>
                  <a:lnTo>
                    <a:pt x="15047" y="4152"/>
                  </a:lnTo>
                  <a:lnTo>
                    <a:pt x="15055" y="4183"/>
                  </a:lnTo>
                  <a:lnTo>
                    <a:pt x="15055" y="4183"/>
                  </a:lnTo>
                  <a:lnTo>
                    <a:pt x="15051" y="4172"/>
                  </a:lnTo>
                  <a:lnTo>
                    <a:pt x="15050" y="4164"/>
                  </a:lnTo>
                  <a:lnTo>
                    <a:pt x="15050" y="4164"/>
                  </a:lnTo>
                  <a:lnTo>
                    <a:pt x="15050" y="4170"/>
                  </a:lnTo>
                  <a:lnTo>
                    <a:pt x="15044" y="4154"/>
                  </a:lnTo>
                  <a:lnTo>
                    <a:pt x="15043" y="4155"/>
                  </a:lnTo>
                  <a:lnTo>
                    <a:pt x="15050" y="4172"/>
                  </a:lnTo>
                  <a:lnTo>
                    <a:pt x="15051" y="4176"/>
                  </a:lnTo>
                  <a:lnTo>
                    <a:pt x="15039" y="4156"/>
                  </a:lnTo>
                  <a:lnTo>
                    <a:pt x="15039" y="4157"/>
                  </a:lnTo>
                  <a:lnTo>
                    <a:pt x="15051" y="4177"/>
                  </a:lnTo>
                  <a:lnTo>
                    <a:pt x="15051" y="4180"/>
                  </a:lnTo>
                  <a:lnTo>
                    <a:pt x="15036" y="4158"/>
                  </a:lnTo>
                  <a:lnTo>
                    <a:pt x="15034" y="4159"/>
                  </a:lnTo>
                  <a:lnTo>
                    <a:pt x="15051" y="4181"/>
                  </a:lnTo>
                  <a:lnTo>
                    <a:pt x="15051" y="4182"/>
                  </a:lnTo>
                  <a:lnTo>
                    <a:pt x="15040" y="4170"/>
                  </a:lnTo>
                  <a:lnTo>
                    <a:pt x="15039" y="4167"/>
                  </a:lnTo>
                  <a:lnTo>
                    <a:pt x="15039" y="4168"/>
                  </a:lnTo>
                  <a:lnTo>
                    <a:pt x="15039" y="4169"/>
                  </a:lnTo>
                  <a:lnTo>
                    <a:pt x="15032" y="4161"/>
                  </a:lnTo>
                  <a:lnTo>
                    <a:pt x="15031" y="4161"/>
                  </a:lnTo>
                  <a:lnTo>
                    <a:pt x="15040" y="4171"/>
                  </a:lnTo>
                  <a:lnTo>
                    <a:pt x="15042" y="4175"/>
                  </a:lnTo>
                  <a:lnTo>
                    <a:pt x="15032" y="4167"/>
                  </a:lnTo>
                  <a:lnTo>
                    <a:pt x="15032" y="4167"/>
                  </a:lnTo>
                  <a:lnTo>
                    <a:pt x="15029" y="4164"/>
                  </a:lnTo>
                  <a:lnTo>
                    <a:pt x="15029" y="4164"/>
                  </a:lnTo>
                  <a:lnTo>
                    <a:pt x="15031" y="4168"/>
                  </a:lnTo>
                  <a:lnTo>
                    <a:pt x="15030" y="4169"/>
                  </a:lnTo>
                  <a:lnTo>
                    <a:pt x="15028" y="4165"/>
                  </a:lnTo>
                  <a:lnTo>
                    <a:pt x="15027" y="4167"/>
                  </a:lnTo>
                  <a:lnTo>
                    <a:pt x="15031" y="4170"/>
                  </a:lnTo>
                  <a:lnTo>
                    <a:pt x="15046" y="4182"/>
                  </a:lnTo>
                  <a:lnTo>
                    <a:pt x="15046" y="4183"/>
                  </a:lnTo>
                  <a:lnTo>
                    <a:pt x="15025" y="4170"/>
                  </a:lnTo>
                  <a:lnTo>
                    <a:pt x="15025" y="4171"/>
                  </a:lnTo>
                  <a:lnTo>
                    <a:pt x="15047" y="4184"/>
                  </a:lnTo>
                  <a:lnTo>
                    <a:pt x="15047" y="4184"/>
                  </a:lnTo>
                  <a:lnTo>
                    <a:pt x="15034" y="4178"/>
                  </a:lnTo>
                  <a:lnTo>
                    <a:pt x="15030" y="4174"/>
                  </a:lnTo>
                  <a:lnTo>
                    <a:pt x="15029" y="4174"/>
                  </a:lnTo>
                  <a:lnTo>
                    <a:pt x="15033" y="4177"/>
                  </a:lnTo>
                  <a:lnTo>
                    <a:pt x="15024" y="4173"/>
                  </a:lnTo>
                  <a:lnTo>
                    <a:pt x="15022" y="4173"/>
                  </a:lnTo>
                  <a:lnTo>
                    <a:pt x="15036" y="4180"/>
                  </a:lnTo>
                  <a:lnTo>
                    <a:pt x="15044" y="4187"/>
                  </a:lnTo>
                  <a:lnTo>
                    <a:pt x="15040" y="4187"/>
                  </a:lnTo>
                  <a:lnTo>
                    <a:pt x="15026" y="4181"/>
                  </a:lnTo>
                  <a:lnTo>
                    <a:pt x="15026" y="4181"/>
                  </a:lnTo>
                  <a:lnTo>
                    <a:pt x="15039" y="4187"/>
                  </a:lnTo>
                  <a:lnTo>
                    <a:pt x="15030" y="4187"/>
                  </a:lnTo>
                  <a:lnTo>
                    <a:pt x="15024" y="4185"/>
                  </a:lnTo>
                  <a:lnTo>
                    <a:pt x="15024" y="4186"/>
                  </a:lnTo>
                  <a:lnTo>
                    <a:pt x="15028" y="4187"/>
                  </a:lnTo>
                  <a:lnTo>
                    <a:pt x="15020" y="4187"/>
                  </a:lnTo>
                  <a:lnTo>
                    <a:pt x="15019" y="4189"/>
                  </a:lnTo>
                  <a:lnTo>
                    <a:pt x="15019" y="4189"/>
                  </a:lnTo>
                  <a:lnTo>
                    <a:pt x="15017" y="4208"/>
                  </a:lnTo>
                  <a:lnTo>
                    <a:pt x="15016" y="4208"/>
                  </a:lnTo>
                  <a:lnTo>
                    <a:pt x="15015" y="4208"/>
                  </a:lnTo>
                  <a:lnTo>
                    <a:pt x="15013" y="4189"/>
                  </a:lnTo>
                  <a:lnTo>
                    <a:pt x="15005" y="4189"/>
                  </a:lnTo>
                  <a:lnTo>
                    <a:pt x="14915" y="4165"/>
                  </a:lnTo>
                  <a:lnTo>
                    <a:pt x="14914" y="4169"/>
                  </a:lnTo>
                  <a:lnTo>
                    <a:pt x="14914" y="4169"/>
                  </a:lnTo>
                  <a:lnTo>
                    <a:pt x="14912" y="4177"/>
                  </a:lnTo>
                  <a:lnTo>
                    <a:pt x="14912" y="4177"/>
                  </a:lnTo>
                  <a:lnTo>
                    <a:pt x="14910" y="4183"/>
                  </a:lnTo>
                  <a:lnTo>
                    <a:pt x="14913" y="4164"/>
                  </a:lnTo>
                  <a:lnTo>
                    <a:pt x="14913" y="4164"/>
                  </a:lnTo>
                  <a:lnTo>
                    <a:pt x="14909" y="4186"/>
                  </a:lnTo>
                  <a:lnTo>
                    <a:pt x="14906" y="4191"/>
                  </a:lnTo>
                  <a:lnTo>
                    <a:pt x="14909" y="4164"/>
                  </a:lnTo>
                  <a:lnTo>
                    <a:pt x="14908" y="4164"/>
                  </a:lnTo>
                  <a:lnTo>
                    <a:pt x="14906" y="4194"/>
                  </a:lnTo>
                  <a:lnTo>
                    <a:pt x="14906" y="4195"/>
                  </a:lnTo>
                  <a:lnTo>
                    <a:pt x="14903" y="4164"/>
                  </a:lnTo>
                  <a:lnTo>
                    <a:pt x="14903" y="4164"/>
                  </a:lnTo>
                  <a:lnTo>
                    <a:pt x="14905" y="4195"/>
                  </a:lnTo>
                  <a:lnTo>
                    <a:pt x="14905" y="4195"/>
                  </a:lnTo>
                  <a:lnTo>
                    <a:pt x="14898" y="4164"/>
                  </a:lnTo>
                  <a:lnTo>
                    <a:pt x="14898" y="4165"/>
                  </a:lnTo>
                  <a:lnTo>
                    <a:pt x="14905" y="4195"/>
                  </a:lnTo>
                  <a:lnTo>
                    <a:pt x="14904" y="4195"/>
                  </a:lnTo>
                  <a:lnTo>
                    <a:pt x="14900" y="4182"/>
                  </a:lnTo>
                  <a:lnTo>
                    <a:pt x="14899" y="4176"/>
                  </a:lnTo>
                  <a:lnTo>
                    <a:pt x="14899" y="4176"/>
                  </a:lnTo>
                  <a:lnTo>
                    <a:pt x="14899" y="4181"/>
                  </a:lnTo>
                  <a:lnTo>
                    <a:pt x="14895" y="4167"/>
                  </a:lnTo>
                  <a:lnTo>
                    <a:pt x="14893" y="4167"/>
                  </a:lnTo>
                  <a:lnTo>
                    <a:pt x="14900" y="4183"/>
                  </a:lnTo>
                  <a:lnTo>
                    <a:pt x="14900" y="4188"/>
                  </a:lnTo>
                  <a:lnTo>
                    <a:pt x="14889" y="4168"/>
                  </a:lnTo>
                  <a:lnTo>
                    <a:pt x="14889" y="4169"/>
                  </a:lnTo>
                  <a:lnTo>
                    <a:pt x="14900" y="4189"/>
                  </a:lnTo>
                  <a:lnTo>
                    <a:pt x="14901" y="4191"/>
                  </a:lnTo>
                  <a:lnTo>
                    <a:pt x="14885" y="4171"/>
                  </a:lnTo>
                  <a:lnTo>
                    <a:pt x="14885" y="4171"/>
                  </a:lnTo>
                  <a:lnTo>
                    <a:pt x="14901" y="4193"/>
                  </a:lnTo>
                  <a:lnTo>
                    <a:pt x="14901" y="4193"/>
                  </a:lnTo>
                  <a:lnTo>
                    <a:pt x="14883" y="4173"/>
                  </a:lnTo>
                  <a:lnTo>
                    <a:pt x="14882" y="4173"/>
                  </a:lnTo>
                  <a:lnTo>
                    <a:pt x="14900" y="4194"/>
                  </a:lnTo>
                  <a:lnTo>
                    <a:pt x="14892" y="4187"/>
                  </a:lnTo>
                  <a:lnTo>
                    <a:pt x="14891" y="4185"/>
                  </a:lnTo>
                  <a:lnTo>
                    <a:pt x="14888" y="4180"/>
                  </a:lnTo>
                  <a:lnTo>
                    <a:pt x="14887" y="4180"/>
                  </a:lnTo>
                  <a:lnTo>
                    <a:pt x="14890" y="4185"/>
                  </a:lnTo>
                  <a:lnTo>
                    <a:pt x="14880" y="4175"/>
                  </a:lnTo>
                  <a:lnTo>
                    <a:pt x="14879" y="4176"/>
                  </a:lnTo>
                  <a:lnTo>
                    <a:pt x="14883" y="4178"/>
                  </a:lnTo>
                  <a:lnTo>
                    <a:pt x="14883" y="4178"/>
                  </a:lnTo>
                  <a:lnTo>
                    <a:pt x="14880" y="4181"/>
                  </a:lnTo>
                  <a:lnTo>
                    <a:pt x="14887" y="4186"/>
                  </a:lnTo>
                  <a:lnTo>
                    <a:pt x="14877" y="4180"/>
                  </a:lnTo>
                  <a:lnTo>
                    <a:pt x="14876" y="4180"/>
                  </a:lnTo>
                  <a:lnTo>
                    <a:pt x="14892" y="4190"/>
                  </a:lnTo>
                  <a:lnTo>
                    <a:pt x="14895" y="4193"/>
                  </a:lnTo>
                  <a:lnTo>
                    <a:pt x="14895" y="4194"/>
                  </a:lnTo>
                  <a:lnTo>
                    <a:pt x="14882" y="4185"/>
                  </a:lnTo>
                  <a:lnTo>
                    <a:pt x="14882" y="4185"/>
                  </a:lnTo>
                  <a:lnTo>
                    <a:pt x="14882" y="4185"/>
                  </a:lnTo>
                  <a:lnTo>
                    <a:pt x="14875" y="4181"/>
                  </a:lnTo>
                  <a:lnTo>
                    <a:pt x="14875" y="4182"/>
                  </a:lnTo>
                  <a:lnTo>
                    <a:pt x="14883" y="4186"/>
                  </a:lnTo>
                  <a:lnTo>
                    <a:pt x="14888" y="4193"/>
                  </a:lnTo>
                  <a:lnTo>
                    <a:pt x="14873" y="4185"/>
                  </a:lnTo>
                  <a:lnTo>
                    <a:pt x="14873" y="4186"/>
                  </a:lnTo>
                  <a:lnTo>
                    <a:pt x="14890" y="4194"/>
                  </a:lnTo>
                  <a:lnTo>
                    <a:pt x="14896" y="4199"/>
                  </a:lnTo>
                  <a:lnTo>
                    <a:pt x="14890" y="4199"/>
                  </a:lnTo>
                  <a:lnTo>
                    <a:pt x="14876" y="4193"/>
                  </a:lnTo>
                  <a:lnTo>
                    <a:pt x="14876" y="4193"/>
                  </a:lnTo>
                  <a:lnTo>
                    <a:pt x="14889" y="4199"/>
                  </a:lnTo>
                  <a:lnTo>
                    <a:pt x="14882" y="4199"/>
                  </a:lnTo>
                  <a:lnTo>
                    <a:pt x="14874" y="4197"/>
                  </a:lnTo>
                  <a:lnTo>
                    <a:pt x="14874" y="4198"/>
                  </a:lnTo>
                  <a:lnTo>
                    <a:pt x="14879" y="4199"/>
                  </a:lnTo>
                  <a:lnTo>
                    <a:pt x="14870" y="4199"/>
                  </a:lnTo>
                  <a:lnTo>
                    <a:pt x="14870" y="4204"/>
                  </a:lnTo>
                  <a:lnTo>
                    <a:pt x="14874" y="4204"/>
                  </a:lnTo>
                  <a:lnTo>
                    <a:pt x="14882" y="4204"/>
                  </a:lnTo>
                  <a:lnTo>
                    <a:pt x="14882" y="4206"/>
                  </a:lnTo>
                  <a:lnTo>
                    <a:pt x="14870" y="4207"/>
                  </a:lnTo>
                  <a:lnTo>
                    <a:pt x="14882" y="4206"/>
                  </a:lnTo>
                  <a:lnTo>
                    <a:pt x="14882" y="4210"/>
                  </a:lnTo>
                  <a:lnTo>
                    <a:pt x="14871" y="4213"/>
                  </a:lnTo>
                  <a:lnTo>
                    <a:pt x="14882" y="4210"/>
                  </a:lnTo>
                  <a:lnTo>
                    <a:pt x="14882" y="4214"/>
                  </a:lnTo>
                  <a:lnTo>
                    <a:pt x="14873" y="4219"/>
                  </a:lnTo>
                  <a:lnTo>
                    <a:pt x="14882" y="4214"/>
                  </a:lnTo>
                  <a:lnTo>
                    <a:pt x="14882" y="4223"/>
                  </a:lnTo>
                  <a:lnTo>
                    <a:pt x="14878" y="4226"/>
                  </a:lnTo>
                  <a:lnTo>
                    <a:pt x="14882" y="4223"/>
                  </a:lnTo>
                  <a:lnTo>
                    <a:pt x="14882" y="4252"/>
                  </a:lnTo>
                  <a:lnTo>
                    <a:pt x="14904" y="4252"/>
                  </a:lnTo>
                  <a:lnTo>
                    <a:pt x="14904" y="4255"/>
                  </a:lnTo>
                  <a:lnTo>
                    <a:pt x="14879" y="4255"/>
                  </a:lnTo>
                  <a:lnTo>
                    <a:pt x="14877" y="5605"/>
                  </a:lnTo>
                  <a:lnTo>
                    <a:pt x="14874" y="5605"/>
                  </a:lnTo>
                  <a:lnTo>
                    <a:pt x="14876" y="4417"/>
                  </a:lnTo>
                  <a:lnTo>
                    <a:pt x="14876" y="4417"/>
                  </a:lnTo>
                  <a:lnTo>
                    <a:pt x="14876" y="4386"/>
                  </a:lnTo>
                  <a:lnTo>
                    <a:pt x="14873" y="4386"/>
                  </a:lnTo>
                  <a:lnTo>
                    <a:pt x="14873" y="4386"/>
                  </a:lnTo>
                  <a:lnTo>
                    <a:pt x="14876" y="4386"/>
                  </a:lnTo>
                  <a:lnTo>
                    <a:pt x="14876" y="4382"/>
                  </a:lnTo>
                  <a:lnTo>
                    <a:pt x="14855" y="4382"/>
                  </a:lnTo>
                  <a:lnTo>
                    <a:pt x="14855" y="4381"/>
                  </a:lnTo>
                  <a:lnTo>
                    <a:pt x="14846" y="4381"/>
                  </a:lnTo>
                  <a:lnTo>
                    <a:pt x="14847" y="4375"/>
                  </a:lnTo>
                  <a:lnTo>
                    <a:pt x="14847" y="4375"/>
                  </a:lnTo>
                  <a:lnTo>
                    <a:pt x="14851" y="4352"/>
                  </a:lnTo>
                  <a:lnTo>
                    <a:pt x="14739" y="4331"/>
                  </a:lnTo>
                  <a:lnTo>
                    <a:pt x="14739" y="4335"/>
                  </a:lnTo>
                  <a:lnTo>
                    <a:pt x="14738" y="4334"/>
                  </a:lnTo>
                  <a:lnTo>
                    <a:pt x="14735" y="4349"/>
                  </a:lnTo>
                  <a:lnTo>
                    <a:pt x="14737" y="4330"/>
                  </a:lnTo>
                  <a:lnTo>
                    <a:pt x="14736" y="4330"/>
                  </a:lnTo>
                  <a:lnTo>
                    <a:pt x="14734" y="4355"/>
                  </a:lnTo>
                  <a:lnTo>
                    <a:pt x="14733" y="4360"/>
                  </a:lnTo>
                  <a:lnTo>
                    <a:pt x="14734" y="4342"/>
                  </a:lnTo>
                  <a:lnTo>
                    <a:pt x="14734" y="4342"/>
                  </a:lnTo>
                  <a:lnTo>
                    <a:pt x="14734" y="4342"/>
                  </a:lnTo>
                  <a:lnTo>
                    <a:pt x="14735" y="4330"/>
                  </a:lnTo>
                  <a:lnTo>
                    <a:pt x="14734" y="4330"/>
                  </a:lnTo>
                  <a:lnTo>
                    <a:pt x="14734" y="4343"/>
                  </a:lnTo>
                  <a:lnTo>
                    <a:pt x="14732" y="4353"/>
                  </a:lnTo>
                  <a:lnTo>
                    <a:pt x="14730" y="4330"/>
                  </a:lnTo>
                  <a:lnTo>
                    <a:pt x="14729" y="4330"/>
                  </a:lnTo>
                  <a:lnTo>
                    <a:pt x="14732" y="4355"/>
                  </a:lnTo>
                  <a:lnTo>
                    <a:pt x="14731" y="4356"/>
                  </a:lnTo>
                  <a:lnTo>
                    <a:pt x="14726" y="4331"/>
                  </a:lnTo>
                  <a:lnTo>
                    <a:pt x="14726" y="4331"/>
                  </a:lnTo>
                  <a:lnTo>
                    <a:pt x="14731" y="4357"/>
                  </a:lnTo>
                  <a:lnTo>
                    <a:pt x="14731" y="4360"/>
                  </a:lnTo>
                  <a:lnTo>
                    <a:pt x="14725" y="4345"/>
                  </a:lnTo>
                  <a:lnTo>
                    <a:pt x="14725" y="4341"/>
                  </a:lnTo>
                  <a:lnTo>
                    <a:pt x="14724" y="4341"/>
                  </a:lnTo>
                  <a:lnTo>
                    <a:pt x="14725" y="4342"/>
                  </a:lnTo>
                  <a:lnTo>
                    <a:pt x="14721" y="4332"/>
                  </a:lnTo>
                  <a:lnTo>
                    <a:pt x="14721" y="4332"/>
                  </a:lnTo>
                  <a:lnTo>
                    <a:pt x="14725" y="4345"/>
                  </a:lnTo>
                  <a:lnTo>
                    <a:pt x="14725" y="4351"/>
                  </a:lnTo>
                  <a:lnTo>
                    <a:pt x="14719" y="4334"/>
                  </a:lnTo>
                  <a:lnTo>
                    <a:pt x="14718" y="4334"/>
                  </a:lnTo>
                  <a:lnTo>
                    <a:pt x="14726" y="4353"/>
                  </a:lnTo>
                  <a:lnTo>
                    <a:pt x="14726" y="4356"/>
                  </a:lnTo>
                  <a:lnTo>
                    <a:pt x="14714" y="4336"/>
                  </a:lnTo>
                  <a:lnTo>
                    <a:pt x="14713" y="4336"/>
                  </a:lnTo>
                  <a:lnTo>
                    <a:pt x="14726" y="4357"/>
                  </a:lnTo>
                  <a:lnTo>
                    <a:pt x="14726" y="4358"/>
                  </a:lnTo>
                  <a:lnTo>
                    <a:pt x="14723" y="4355"/>
                  </a:lnTo>
                  <a:lnTo>
                    <a:pt x="14717" y="4344"/>
                  </a:lnTo>
                  <a:lnTo>
                    <a:pt x="14717" y="4343"/>
                  </a:lnTo>
                  <a:lnTo>
                    <a:pt x="14717" y="4343"/>
                  </a:lnTo>
                  <a:lnTo>
                    <a:pt x="14711" y="4337"/>
                  </a:lnTo>
                  <a:lnTo>
                    <a:pt x="14711" y="4338"/>
                  </a:lnTo>
                  <a:lnTo>
                    <a:pt x="14717" y="4345"/>
                  </a:lnTo>
                  <a:lnTo>
                    <a:pt x="14718" y="4349"/>
                  </a:lnTo>
                  <a:lnTo>
                    <a:pt x="14712" y="4341"/>
                  </a:lnTo>
                  <a:lnTo>
                    <a:pt x="14711" y="4342"/>
                  </a:lnTo>
                  <a:lnTo>
                    <a:pt x="14708" y="4340"/>
                  </a:lnTo>
                  <a:lnTo>
                    <a:pt x="14708" y="4340"/>
                  </a:lnTo>
                  <a:lnTo>
                    <a:pt x="14710" y="4343"/>
                  </a:lnTo>
                  <a:lnTo>
                    <a:pt x="14709" y="4343"/>
                  </a:lnTo>
                  <a:lnTo>
                    <a:pt x="14722" y="4358"/>
                  </a:lnTo>
                  <a:lnTo>
                    <a:pt x="14723" y="4358"/>
                  </a:lnTo>
                  <a:lnTo>
                    <a:pt x="14705" y="4342"/>
                  </a:lnTo>
                  <a:lnTo>
                    <a:pt x="14705" y="4343"/>
                  </a:lnTo>
                  <a:lnTo>
                    <a:pt x="14710" y="4348"/>
                  </a:lnTo>
                  <a:lnTo>
                    <a:pt x="14714" y="4353"/>
                  </a:lnTo>
                  <a:lnTo>
                    <a:pt x="14704" y="4344"/>
                  </a:lnTo>
                  <a:lnTo>
                    <a:pt x="14703" y="4345"/>
                  </a:lnTo>
                  <a:lnTo>
                    <a:pt x="14717" y="4356"/>
                  </a:lnTo>
                  <a:lnTo>
                    <a:pt x="14720" y="4360"/>
                  </a:lnTo>
                  <a:lnTo>
                    <a:pt x="14700" y="4348"/>
                  </a:lnTo>
                  <a:lnTo>
                    <a:pt x="14700" y="4349"/>
                  </a:lnTo>
                  <a:lnTo>
                    <a:pt x="14721" y="4362"/>
                  </a:lnTo>
                  <a:lnTo>
                    <a:pt x="14723" y="4365"/>
                  </a:lnTo>
                  <a:lnTo>
                    <a:pt x="14721" y="4365"/>
                  </a:lnTo>
                  <a:lnTo>
                    <a:pt x="14721" y="4363"/>
                  </a:lnTo>
                  <a:lnTo>
                    <a:pt x="14717" y="4362"/>
                  </a:lnTo>
                  <a:lnTo>
                    <a:pt x="14705" y="4353"/>
                  </a:lnTo>
                  <a:lnTo>
                    <a:pt x="14704" y="4354"/>
                  </a:lnTo>
                  <a:lnTo>
                    <a:pt x="14716" y="4362"/>
                  </a:lnTo>
                  <a:lnTo>
                    <a:pt x="14610" y="4342"/>
                  </a:lnTo>
                  <a:lnTo>
                    <a:pt x="14610" y="4345"/>
                  </a:lnTo>
                  <a:lnTo>
                    <a:pt x="14609" y="4345"/>
                  </a:lnTo>
                  <a:lnTo>
                    <a:pt x="14608" y="4349"/>
                  </a:lnTo>
                  <a:lnTo>
                    <a:pt x="14609" y="4342"/>
                  </a:lnTo>
                  <a:lnTo>
                    <a:pt x="14609" y="4342"/>
                  </a:lnTo>
                  <a:lnTo>
                    <a:pt x="14606" y="4362"/>
                  </a:lnTo>
                  <a:lnTo>
                    <a:pt x="14605" y="4372"/>
                  </a:lnTo>
                  <a:lnTo>
                    <a:pt x="14605" y="4342"/>
                  </a:lnTo>
                  <a:lnTo>
                    <a:pt x="14604" y="4342"/>
                  </a:lnTo>
                  <a:lnTo>
                    <a:pt x="14604" y="4353"/>
                  </a:lnTo>
                  <a:lnTo>
                    <a:pt x="14604" y="4353"/>
                  </a:lnTo>
                  <a:lnTo>
                    <a:pt x="14603" y="4357"/>
                  </a:lnTo>
                  <a:lnTo>
                    <a:pt x="14602" y="4342"/>
                  </a:lnTo>
                  <a:lnTo>
                    <a:pt x="14602" y="4342"/>
                  </a:lnTo>
                  <a:lnTo>
                    <a:pt x="14603" y="4361"/>
                  </a:lnTo>
                  <a:lnTo>
                    <a:pt x="14602" y="4366"/>
                  </a:lnTo>
                  <a:lnTo>
                    <a:pt x="14596" y="4342"/>
                  </a:lnTo>
                  <a:lnTo>
                    <a:pt x="14595" y="4342"/>
                  </a:lnTo>
                  <a:lnTo>
                    <a:pt x="14602" y="4367"/>
                  </a:lnTo>
                  <a:lnTo>
                    <a:pt x="14602" y="4369"/>
                  </a:lnTo>
                  <a:lnTo>
                    <a:pt x="14597" y="4356"/>
                  </a:lnTo>
                  <a:lnTo>
                    <a:pt x="14597" y="4352"/>
                  </a:lnTo>
                  <a:lnTo>
                    <a:pt x="14597" y="4353"/>
                  </a:lnTo>
                  <a:lnTo>
                    <a:pt x="14597" y="4354"/>
                  </a:lnTo>
                  <a:lnTo>
                    <a:pt x="14594" y="4343"/>
                  </a:lnTo>
                  <a:lnTo>
                    <a:pt x="14593" y="4343"/>
                  </a:lnTo>
                  <a:lnTo>
                    <a:pt x="14597" y="4357"/>
                  </a:lnTo>
                  <a:lnTo>
                    <a:pt x="14597" y="4364"/>
                  </a:lnTo>
                  <a:lnTo>
                    <a:pt x="14590" y="4344"/>
                  </a:lnTo>
                  <a:lnTo>
                    <a:pt x="14589" y="4344"/>
                  </a:lnTo>
                  <a:lnTo>
                    <a:pt x="14598" y="4366"/>
                  </a:lnTo>
                  <a:lnTo>
                    <a:pt x="14598" y="4369"/>
                  </a:lnTo>
                  <a:lnTo>
                    <a:pt x="14585" y="4347"/>
                  </a:lnTo>
                  <a:lnTo>
                    <a:pt x="14585" y="4347"/>
                  </a:lnTo>
                  <a:lnTo>
                    <a:pt x="14598" y="4369"/>
                  </a:lnTo>
                  <a:lnTo>
                    <a:pt x="14588" y="4355"/>
                  </a:lnTo>
                  <a:lnTo>
                    <a:pt x="14588" y="4355"/>
                  </a:lnTo>
                  <a:lnTo>
                    <a:pt x="14583" y="4349"/>
                  </a:lnTo>
                  <a:lnTo>
                    <a:pt x="14582" y="4349"/>
                  </a:lnTo>
                  <a:lnTo>
                    <a:pt x="14589" y="4357"/>
                  </a:lnTo>
                  <a:lnTo>
                    <a:pt x="14589" y="4360"/>
                  </a:lnTo>
                  <a:lnTo>
                    <a:pt x="14583" y="4353"/>
                  </a:lnTo>
                  <a:lnTo>
                    <a:pt x="14582" y="4354"/>
                  </a:lnTo>
                  <a:lnTo>
                    <a:pt x="14579" y="4351"/>
                  </a:lnTo>
                  <a:lnTo>
                    <a:pt x="14579" y="4352"/>
                  </a:lnTo>
                  <a:lnTo>
                    <a:pt x="14581" y="4354"/>
                  </a:lnTo>
                  <a:lnTo>
                    <a:pt x="14581" y="4355"/>
                  </a:lnTo>
                  <a:lnTo>
                    <a:pt x="14594" y="4369"/>
                  </a:lnTo>
                  <a:lnTo>
                    <a:pt x="14594" y="4369"/>
                  </a:lnTo>
                  <a:lnTo>
                    <a:pt x="14577" y="4353"/>
                  </a:lnTo>
                  <a:lnTo>
                    <a:pt x="14577" y="4354"/>
                  </a:lnTo>
                  <a:lnTo>
                    <a:pt x="14581" y="4358"/>
                  </a:lnTo>
                  <a:lnTo>
                    <a:pt x="14581" y="4358"/>
                  </a:lnTo>
                  <a:lnTo>
                    <a:pt x="14587" y="4366"/>
                  </a:lnTo>
                  <a:lnTo>
                    <a:pt x="14575" y="4356"/>
                  </a:lnTo>
                  <a:lnTo>
                    <a:pt x="14574" y="4356"/>
                  </a:lnTo>
                  <a:lnTo>
                    <a:pt x="14589" y="4368"/>
                  </a:lnTo>
                  <a:lnTo>
                    <a:pt x="14592" y="4372"/>
                  </a:lnTo>
                  <a:lnTo>
                    <a:pt x="14572" y="4360"/>
                  </a:lnTo>
                  <a:lnTo>
                    <a:pt x="14571" y="4360"/>
                  </a:lnTo>
                  <a:lnTo>
                    <a:pt x="14593" y="4373"/>
                  </a:lnTo>
                  <a:lnTo>
                    <a:pt x="14595" y="4377"/>
                  </a:lnTo>
                  <a:lnTo>
                    <a:pt x="14594" y="4377"/>
                  </a:lnTo>
                  <a:lnTo>
                    <a:pt x="14576" y="4365"/>
                  </a:lnTo>
                  <a:lnTo>
                    <a:pt x="14576" y="4365"/>
                  </a:lnTo>
                  <a:lnTo>
                    <a:pt x="14592" y="4377"/>
                  </a:lnTo>
                  <a:lnTo>
                    <a:pt x="14588" y="4377"/>
                  </a:lnTo>
                  <a:lnTo>
                    <a:pt x="14572" y="4372"/>
                  </a:lnTo>
                  <a:lnTo>
                    <a:pt x="14572" y="4372"/>
                  </a:lnTo>
                  <a:lnTo>
                    <a:pt x="14585" y="4377"/>
                  </a:lnTo>
                  <a:lnTo>
                    <a:pt x="14567" y="4376"/>
                  </a:lnTo>
                  <a:lnTo>
                    <a:pt x="14567" y="4380"/>
                  </a:lnTo>
                  <a:lnTo>
                    <a:pt x="14570" y="4380"/>
                  </a:lnTo>
                  <a:lnTo>
                    <a:pt x="14570" y="4381"/>
                  </a:lnTo>
                  <a:lnTo>
                    <a:pt x="14581" y="4381"/>
                  </a:lnTo>
                  <a:lnTo>
                    <a:pt x="14581" y="4383"/>
                  </a:lnTo>
                  <a:lnTo>
                    <a:pt x="14567" y="4386"/>
                  </a:lnTo>
                  <a:lnTo>
                    <a:pt x="14581" y="4383"/>
                  </a:lnTo>
                  <a:lnTo>
                    <a:pt x="14581" y="4388"/>
                  </a:lnTo>
                  <a:lnTo>
                    <a:pt x="14569" y="4392"/>
                  </a:lnTo>
                  <a:lnTo>
                    <a:pt x="14581" y="4388"/>
                  </a:lnTo>
                  <a:lnTo>
                    <a:pt x="14581" y="4392"/>
                  </a:lnTo>
                  <a:lnTo>
                    <a:pt x="14571" y="4399"/>
                  </a:lnTo>
                  <a:lnTo>
                    <a:pt x="14581" y="4393"/>
                  </a:lnTo>
                  <a:lnTo>
                    <a:pt x="14581" y="4402"/>
                  </a:lnTo>
                  <a:lnTo>
                    <a:pt x="14577" y="4405"/>
                  </a:lnTo>
                  <a:lnTo>
                    <a:pt x="14581" y="4402"/>
                  </a:lnTo>
                  <a:lnTo>
                    <a:pt x="14581" y="4420"/>
                  </a:lnTo>
                  <a:lnTo>
                    <a:pt x="14607" y="4420"/>
                  </a:lnTo>
                  <a:lnTo>
                    <a:pt x="14607" y="4420"/>
                  </a:lnTo>
                  <a:lnTo>
                    <a:pt x="14577" y="4420"/>
                  </a:lnTo>
                  <a:lnTo>
                    <a:pt x="14575" y="5598"/>
                  </a:lnTo>
                  <a:lnTo>
                    <a:pt x="14425" y="5595"/>
                  </a:lnTo>
                  <a:lnTo>
                    <a:pt x="14427" y="4558"/>
                  </a:lnTo>
                  <a:lnTo>
                    <a:pt x="14397" y="4558"/>
                  </a:lnTo>
                  <a:lnTo>
                    <a:pt x="14397" y="4555"/>
                  </a:lnTo>
                  <a:lnTo>
                    <a:pt x="14398" y="4554"/>
                  </a:lnTo>
                  <a:lnTo>
                    <a:pt x="14415" y="4554"/>
                  </a:lnTo>
                  <a:lnTo>
                    <a:pt x="14415" y="4535"/>
                  </a:lnTo>
                  <a:lnTo>
                    <a:pt x="14420" y="4536"/>
                  </a:lnTo>
                  <a:lnTo>
                    <a:pt x="14420" y="4536"/>
                  </a:lnTo>
                  <a:lnTo>
                    <a:pt x="14415" y="4534"/>
                  </a:lnTo>
                  <a:lnTo>
                    <a:pt x="14415" y="4529"/>
                  </a:lnTo>
                  <a:lnTo>
                    <a:pt x="14422" y="4531"/>
                  </a:lnTo>
                  <a:lnTo>
                    <a:pt x="14422" y="4531"/>
                  </a:lnTo>
                  <a:lnTo>
                    <a:pt x="14415" y="4529"/>
                  </a:lnTo>
                  <a:lnTo>
                    <a:pt x="14416" y="4526"/>
                  </a:lnTo>
                  <a:lnTo>
                    <a:pt x="14423" y="4528"/>
                  </a:lnTo>
                  <a:lnTo>
                    <a:pt x="14423" y="4527"/>
                  </a:lnTo>
                  <a:lnTo>
                    <a:pt x="14416" y="4526"/>
                  </a:lnTo>
                  <a:lnTo>
                    <a:pt x="14416" y="4521"/>
                  </a:lnTo>
                  <a:lnTo>
                    <a:pt x="14424" y="4522"/>
                  </a:lnTo>
                  <a:lnTo>
                    <a:pt x="14424" y="4522"/>
                  </a:lnTo>
                  <a:lnTo>
                    <a:pt x="14416" y="4521"/>
                  </a:lnTo>
                  <a:lnTo>
                    <a:pt x="14416" y="4519"/>
                  </a:lnTo>
                  <a:lnTo>
                    <a:pt x="14424" y="4519"/>
                  </a:lnTo>
                  <a:lnTo>
                    <a:pt x="14424" y="4516"/>
                  </a:lnTo>
                  <a:lnTo>
                    <a:pt x="14410" y="4516"/>
                  </a:lnTo>
                  <a:lnTo>
                    <a:pt x="14421" y="4512"/>
                  </a:lnTo>
                  <a:lnTo>
                    <a:pt x="14409" y="4516"/>
                  </a:lnTo>
                  <a:lnTo>
                    <a:pt x="14403" y="4516"/>
                  </a:lnTo>
                  <a:lnTo>
                    <a:pt x="14420" y="4508"/>
                  </a:lnTo>
                  <a:lnTo>
                    <a:pt x="14403" y="4516"/>
                  </a:lnTo>
                  <a:lnTo>
                    <a:pt x="14398" y="4516"/>
                  </a:lnTo>
                  <a:lnTo>
                    <a:pt x="14405" y="4510"/>
                  </a:lnTo>
                  <a:lnTo>
                    <a:pt x="14422" y="4503"/>
                  </a:lnTo>
                  <a:lnTo>
                    <a:pt x="14405" y="4509"/>
                  </a:lnTo>
                  <a:lnTo>
                    <a:pt x="14412" y="4504"/>
                  </a:lnTo>
                  <a:lnTo>
                    <a:pt x="14420" y="4501"/>
                  </a:lnTo>
                  <a:lnTo>
                    <a:pt x="14413" y="4504"/>
                  </a:lnTo>
                  <a:lnTo>
                    <a:pt x="14415" y="4502"/>
                  </a:lnTo>
                  <a:lnTo>
                    <a:pt x="14399" y="4511"/>
                  </a:lnTo>
                  <a:lnTo>
                    <a:pt x="14415" y="4498"/>
                  </a:lnTo>
                  <a:lnTo>
                    <a:pt x="14415" y="4498"/>
                  </a:lnTo>
                  <a:lnTo>
                    <a:pt x="14417" y="4496"/>
                  </a:lnTo>
                  <a:lnTo>
                    <a:pt x="14415" y="4498"/>
                  </a:lnTo>
                  <a:lnTo>
                    <a:pt x="14414" y="4497"/>
                  </a:lnTo>
                  <a:lnTo>
                    <a:pt x="14416" y="4495"/>
                  </a:lnTo>
                  <a:lnTo>
                    <a:pt x="14414" y="4497"/>
                  </a:lnTo>
                  <a:lnTo>
                    <a:pt x="14414" y="4496"/>
                  </a:lnTo>
                  <a:lnTo>
                    <a:pt x="14401" y="4506"/>
                  </a:lnTo>
                  <a:lnTo>
                    <a:pt x="14408" y="4497"/>
                  </a:lnTo>
                  <a:lnTo>
                    <a:pt x="14413" y="4491"/>
                  </a:lnTo>
                  <a:lnTo>
                    <a:pt x="14408" y="4496"/>
                  </a:lnTo>
                  <a:lnTo>
                    <a:pt x="14409" y="4495"/>
                  </a:lnTo>
                  <a:lnTo>
                    <a:pt x="14392" y="4512"/>
                  </a:lnTo>
                  <a:lnTo>
                    <a:pt x="14392" y="4511"/>
                  </a:lnTo>
                  <a:lnTo>
                    <a:pt x="14410" y="4489"/>
                  </a:lnTo>
                  <a:lnTo>
                    <a:pt x="14392" y="4511"/>
                  </a:lnTo>
                  <a:lnTo>
                    <a:pt x="14392" y="4510"/>
                  </a:lnTo>
                  <a:lnTo>
                    <a:pt x="14406" y="4486"/>
                  </a:lnTo>
                  <a:lnTo>
                    <a:pt x="14392" y="4509"/>
                  </a:lnTo>
                  <a:lnTo>
                    <a:pt x="14392" y="4507"/>
                  </a:lnTo>
                  <a:lnTo>
                    <a:pt x="14403" y="4484"/>
                  </a:lnTo>
                  <a:lnTo>
                    <a:pt x="14392" y="4507"/>
                  </a:lnTo>
                  <a:lnTo>
                    <a:pt x="14393" y="4499"/>
                  </a:lnTo>
                  <a:lnTo>
                    <a:pt x="14398" y="4482"/>
                  </a:lnTo>
                  <a:lnTo>
                    <a:pt x="14393" y="4498"/>
                  </a:lnTo>
                  <a:lnTo>
                    <a:pt x="14393" y="4491"/>
                  </a:lnTo>
                  <a:lnTo>
                    <a:pt x="14393" y="4498"/>
                  </a:lnTo>
                  <a:lnTo>
                    <a:pt x="14390" y="4512"/>
                  </a:lnTo>
                  <a:lnTo>
                    <a:pt x="14389" y="4512"/>
                  </a:lnTo>
                  <a:lnTo>
                    <a:pt x="14391" y="4481"/>
                  </a:lnTo>
                  <a:lnTo>
                    <a:pt x="14389" y="4512"/>
                  </a:lnTo>
                  <a:lnTo>
                    <a:pt x="14389" y="4512"/>
                  </a:lnTo>
                  <a:lnTo>
                    <a:pt x="14386" y="4481"/>
                  </a:lnTo>
                  <a:lnTo>
                    <a:pt x="14389" y="4512"/>
                  </a:lnTo>
                  <a:lnTo>
                    <a:pt x="14389" y="4512"/>
                  </a:lnTo>
                  <a:lnTo>
                    <a:pt x="14379" y="4483"/>
                  </a:lnTo>
                  <a:lnTo>
                    <a:pt x="14388" y="4510"/>
                  </a:lnTo>
                  <a:lnTo>
                    <a:pt x="14378" y="4483"/>
                  </a:lnTo>
                  <a:lnTo>
                    <a:pt x="14315" y="4505"/>
                  </a:lnTo>
                  <a:lnTo>
                    <a:pt x="14316" y="4506"/>
                  </a:lnTo>
                  <a:lnTo>
                    <a:pt x="14280" y="4505"/>
                  </a:lnTo>
                  <a:lnTo>
                    <a:pt x="14281" y="4504"/>
                  </a:lnTo>
                  <a:lnTo>
                    <a:pt x="14279" y="4505"/>
                  </a:lnTo>
                  <a:lnTo>
                    <a:pt x="14268" y="4505"/>
                  </a:lnTo>
                  <a:lnTo>
                    <a:pt x="14283" y="4498"/>
                  </a:lnTo>
                  <a:lnTo>
                    <a:pt x="14268" y="4505"/>
                  </a:lnTo>
                  <a:lnTo>
                    <a:pt x="14274" y="4499"/>
                  </a:lnTo>
                  <a:lnTo>
                    <a:pt x="14282" y="4495"/>
                  </a:lnTo>
                  <a:lnTo>
                    <a:pt x="14274" y="4499"/>
                  </a:lnTo>
                  <a:lnTo>
                    <a:pt x="14277" y="4497"/>
                  </a:lnTo>
                  <a:lnTo>
                    <a:pt x="14274" y="4499"/>
                  </a:lnTo>
                  <a:lnTo>
                    <a:pt x="14263" y="4505"/>
                  </a:lnTo>
                  <a:lnTo>
                    <a:pt x="14263" y="4505"/>
                  </a:lnTo>
                  <a:lnTo>
                    <a:pt x="14262" y="4505"/>
                  </a:lnTo>
                  <a:lnTo>
                    <a:pt x="14267" y="4503"/>
                  </a:lnTo>
                  <a:lnTo>
                    <a:pt x="14281" y="4494"/>
                  </a:lnTo>
                  <a:lnTo>
                    <a:pt x="14268" y="4502"/>
                  </a:lnTo>
                  <a:lnTo>
                    <a:pt x="14277" y="4494"/>
                  </a:lnTo>
                  <a:lnTo>
                    <a:pt x="14276" y="4492"/>
                  </a:lnTo>
                  <a:lnTo>
                    <a:pt x="14279" y="4491"/>
                  </a:lnTo>
                  <a:lnTo>
                    <a:pt x="14276" y="4492"/>
                  </a:lnTo>
                  <a:lnTo>
                    <a:pt x="14276" y="4492"/>
                  </a:lnTo>
                  <a:lnTo>
                    <a:pt x="14263" y="4502"/>
                  </a:lnTo>
                  <a:lnTo>
                    <a:pt x="14270" y="4492"/>
                  </a:lnTo>
                  <a:lnTo>
                    <a:pt x="14275" y="4486"/>
                  </a:lnTo>
                  <a:lnTo>
                    <a:pt x="14270" y="4492"/>
                  </a:lnTo>
                  <a:lnTo>
                    <a:pt x="14270" y="4491"/>
                  </a:lnTo>
                  <a:lnTo>
                    <a:pt x="14270" y="4492"/>
                  </a:lnTo>
                  <a:lnTo>
                    <a:pt x="14256" y="4506"/>
                  </a:lnTo>
                  <a:lnTo>
                    <a:pt x="14255" y="4506"/>
                  </a:lnTo>
                  <a:lnTo>
                    <a:pt x="14273" y="4485"/>
                  </a:lnTo>
                  <a:lnTo>
                    <a:pt x="14255" y="4506"/>
                  </a:lnTo>
                  <a:lnTo>
                    <a:pt x="14254" y="4506"/>
                  </a:lnTo>
                  <a:lnTo>
                    <a:pt x="14255" y="4506"/>
                  </a:lnTo>
                  <a:lnTo>
                    <a:pt x="14269" y="4481"/>
                  </a:lnTo>
                  <a:lnTo>
                    <a:pt x="14255" y="4505"/>
                  </a:lnTo>
                  <a:lnTo>
                    <a:pt x="14255" y="4503"/>
                  </a:lnTo>
                  <a:lnTo>
                    <a:pt x="14264" y="4480"/>
                  </a:lnTo>
                  <a:lnTo>
                    <a:pt x="14255" y="4503"/>
                  </a:lnTo>
                  <a:lnTo>
                    <a:pt x="14256" y="4490"/>
                  </a:lnTo>
                  <a:lnTo>
                    <a:pt x="14258" y="4478"/>
                  </a:lnTo>
                  <a:lnTo>
                    <a:pt x="14256" y="4490"/>
                  </a:lnTo>
                  <a:lnTo>
                    <a:pt x="14256" y="4486"/>
                  </a:lnTo>
                  <a:lnTo>
                    <a:pt x="14256" y="4490"/>
                  </a:lnTo>
                  <a:lnTo>
                    <a:pt x="14251" y="4507"/>
                  </a:lnTo>
                  <a:lnTo>
                    <a:pt x="14251" y="4507"/>
                  </a:lnTo>
                  <a:lnTo>
                    <a:pt x="14255" y="4477"/>
                  </a:lnTo>
                  <a:lnTo>
                    <a:pt x="14251" y="4507"/>
                  </a:lnTo>
                  <a:lnTo>
                    <a:pt x="14251" y="4507"/>
                  </a:lnTo>
                  <a:lnTo>
                    <a:pt x="14248" y="4477"/>
                  </a:lnTo>
                  <a:lnTo>
                    <a:pt x="14250" y="4507"/>
                  </a:lnTo>
                  <a:lnTo>
                    <a:pt x="14250" y="4507"/>
                  </a:lnTo>
                  <a:lnTo>
                    <a:pt x="14242" y="4478"/>
                  </a:lnTo>
                  <a:lnTo>
                    <a:pt x="14250" y="4507"/>
                  </a:lnTo>
                  <a:lnTo>
                    <a:pt x="14250" y="4507"/>
                  </a:lnTo>
                  <a:lnTo>
                    <a:pt x="14239" y="4479"/>
                  </a:lnTo>
                  <a:lnTo>
                    <a:pt x="14179" y="4502"/>
                  </a:lnTo>
                  <a:lnTo>
                    <a:pt x="14187" y="4526"/>
                  </a:lnTo>
                  <a:lnTo>
                    <a:pt x="14187" y="4526"/>
                  </a:lnTo>
                  <a:lnTo>
                    <a:pt x="14187" y="4526"/>
                  </a:lnTo>
                  <a:lnTo>
                    <a:pt x="14186" y="4523"/>
                  </a:lnTo>
                  <a:lnTo>
                    <a:pt x="14187" y="4526"/>
                  </a:lnTo>
                  <a:lnTo>
                    <a:pt x="14179" y="4526"/>
                  </a:lnTo>
                  <a:lnTo>
                    <a:pt x="14179" y="4527"/>
                  </a:lnTo>
                  <a:lnTo>
                    <a:pt x="14177" y="4527"/>
                  </a:lnTo>
                  <a:lnTo>
                    <a:pt x="14177" y="4529"/>
                  </a:lnTo>
                  <a:lnTo>
                    <a:pt x="14175" y="4529"/>
                  </a:lnTo>
                  <a:lnTo>
                    <a:pt x="14170" y="4529"/>
                  </a:lnTo>
                  <a:lnTo>
                    <a:pt x="14170" y="4530"/>
                  </a:lnTo>
                  <a:lnTo>
                    <a:pt x="14170" y="4530"/>
                  </a:lnTo>
                  <a:lnTo>
                    <a:pt x="14168" y="4530"/>
                  </a:lnTo>
                  <a:lnTo>
                    <a:pt x="14168" y="4530"/>
                  </a:lnTo>
                  <a:lnTo>
                    <a:pt x="14165" y="4530"/>
                  </a:lnTo>
                  <a:lnTo>
                    <a:pt x="14159" y="4530"/>
                  </a:lnTo>
                  <a:lnTo>
                    <a:pt x="14159" y="4533"/>
                  </a:lnTo>
                  <a:lnTo>
                    <a:pt x="14159" y="4558"/>
                  </a:lnTo>
                  <a:lnTo>
                    <a:pt x="14165" y="4558"/>
                  </a:lnTo>
                  <a:lnTo>
                    <a:pt x="14165" y="4561"/>
                  </a:lnTo>
                  <a:lnTo>
                    <a:pt x="14134" y="4561"/>
                  </a:lnTo>
                  <a:lnTo>
                    <a:pt x="14133" y="4646"/>
                  </a:lnTo>
                  <a:lnTo>
                    <a:pt x="14133" y="4649"/>
                  </a:lnTo>
                  <a:lnTo>
                    <a:pt x="14133" y="4649"/>
                  </a:lnTo>
                  <a:lnTo>
                    <a:pt x="14130" y="4619"/>
                  </a:lnTo>
                  <a:lnTo>
                    <a:pt x="14133" y="4649"/>
                  </a:lnTo>
                  <a:lnTo>
                    <a:pt x="14133" y="4649"/>
                  </a:lnTo>
                  <a:lnTo>
                    <a:pt x="14127" y="4619"/>
                  </a:lnTo>
                  <a:lnTo>
                    <a:pt x="14132" y="4649"/>
                  </a:lnTo>
                  <a:lnTo>
                    <a:pt x="14123" y="4622"/>
                  </a:lnTo>
                  <a:lnTo>
                    <a:pt x="14123" y="4620"/>
                  </a:lnTo>
                  <a:lnTo>
                    <a:pt x="14065" y="4638"/>
                  </a:lnTo>
                  <a:lnTo>
                    <a:pt x="14066" y="4640"/>
                  </a:lnTo>
                  <a:lnTo>
                    <a:pt x="14017" y="4639"/>
                  </a:lnTo>
                  <a:lnTo>
                    <a:pt x="14026" y="4636"/>
                  </a:lnTo>
                  <a:lnTo>
                    <a:pt x="14017" y="4639"/>
                  </a:lnTo>
                  <a:lnTo>
                    <a:pt x="14015" y="4639"/>
                  </a:lnTo>
                  <a:lnTo>
                    <a:pt x="14015" y="4639"/>
                  </a:lnTo>
                  <a:lnTo>
                    <a:pt x="14026" y="4634"/>
                  </a:lnTo>
                  <a:lnTo>
                    <a:pt x="14016" y="4639"/>
                  </a:lnTo>
                  <a:lnTo>
                    <a:pt x="14022" y="4635"/>
                  </a:lnTo>
                  <a:lnTo>
                    <a:pt x="14015" y="4639"/>
                  </a:lnTo>
                  <a:lnTo>
                    <a:pt x="14015" y="4639"/>
                  </a:lnTo>
                  <a:lnTo>
                    <a:pt x="14012" y="4639"/>
                  </a:lnTo>
                  <a:lnTo>
                    <a:pt x="14012" y="4640"/>
                  </a:lnTo>
                  <a:lnTo>
                    <a:pt x="14008" y="4643"/>
                  </a:lnTo>
                  <a:lnTo>
                    <a:pt x="14008" y="4642"/>
                  </a:lnTo>
                  <a:lnTo>
                    <a:pt x="14015" y="4636"/>
                  </a:lnTo>
                  <a:lnTo>
                    <a:pt x="14024" y="4631"/>
                  </a:lnTo>
                  <a:lnTo>
                    <a:pt x="14016" y="4635"/>
                  </a:lnTo>
                  <a:lnTo>
                    <a:pt x="14022" y="4632"/>
                  </a:lnTo>
                  <a:lnTo>
                    <a:pt x="14020" y="4630"/>
                  </a:lnTo>
                  <a:lnTo>
                    <a:pt x="14007" y="4640"/>
                  </a:lnTo>
                  <a:lnTo>
                    <a:pt x="14006" y="4640"/>
                  </a:lnTo>
                  <a:lnTo>
                    <a:pt x="14022" y="4627"/>
                  </a:lnTo>
                  <a:lnTo>
                    <a:pt x="14007" y="4638"/>
                  </a:lnTo>
                  <a:lnTo>
                    <a:pt x="14007" y="4638"/>
                  </a:lnTo>
                  <a:lnTo>
                    <a:pt x="14020" y="4626"/>
                  </a:lnTo>
                  <a:lnTo>
                    <a:pt x="14007" y="4637"/>
                  </a:lnTo>
                  <a:lnTo>
                    <a:pt x="14014" y="4629"/>
                  </a:lnTo>
                  <a:lnTo>
                    <a:pt x="14007" y="4637"/>
                  </a:lnTo>
                  <a:lnTo>
                    <a:pt x="14004" y="4640"/>
                  </a:lnTo>
                  <a:lnTo>
                    <a:pt x="14001" y="4640"/>
                  </a:lnTo>
                  <a:lnTo>
                    <a:pt x="14015" y="4621"/>
                  </a:lnTo>
                  <a:lnTo>
                    <a:pt x="14001" y="4640"/>
                  </a:lnTo>
                  <a:lnTo>
                    <a:pt x="14000" y="4640"/>
                  </a:lnTo>
                  <a:lnTo>
                    <a:pt x="14012" y="4620"/>
                  </a:lnTo>
                  <a:lnTo>
                    <a:pt x="14000" y="4640"/>
                  </a:lnTo>
                  <a:lnTo>
                    <a:pt x="13999" y="4640"/>
                  </a:lnTo>
                  <a:lnTo>
                    <a:pt x="14008" y="4618"/>
                  </a:lnTo>
                  <a:lnTo>
                    <a:pt x="13998" y="4640"/>
                  </a:lnTo>
                  <a:lnTo>
                    <a:pt x="13999" y="4632"/>
                  </a:lnTo>
                  <a:lnTo>
                    <a:pt x="14002" y="4616"/>
                  </a:lnTo>
                  <a:lnTo>
                    <a:pt x="13999" y="4632"/>
                  </a:lnTo>
                  <a:lnTo>
                    <a:pt x="13999" y="4623"/>
                  </a:lnTo>
                  <a:lnTo>
                    <a:pt x="13999" y="4632"/>
                  </a:lnTo>
                  <a:lnTo>
                    <a:pt x="13997" y="4642"/>
                  </a:lnTo>
                  <a:lnTo>
                    <a:pt x="13995" y="4642"/>
                  </a:lnTo>
                  <a:lnTo>
                    <a:pt x="13999" y="4616"/>
                  </a:lnTo>
                  <a:lnTo>
                    <a:pt x="13995" y="4642"/>
                  </a:lnTo>
                  <a:lnTo>
                    <a:pt x="13994" y="4642"/>
                  </a:lnTo>
                  <a:lnTo>
                    <a:pt x="13991" y="4616"/>
                  </a:lnTo>
                  <a:lnTo>
                    <a:pt x="13994" y="4642"/>
                  </a:lnTo>
                  <a:lnTo>
                    <a:pt x="13993" y="4642"/>
                  </a:lnTo>
                  <a:lnTo>
                    <a:pt x="13988" y="4616"/>
                  </a:lnTo>
                  <a:lnTo>
                    <a:pt x="13993" y="4642"/>
                  </a:lnTo>
                  <a:lnTo>
                    <a:pt x="13993" y="4642"/>
                  </a:lnTo>
                  <a:lnTo>
                    <a:pt x="13985" y="4617"/>
                  </a:lnTo>
                  <a:lnTo>
                    <a:pt x="13928" y="4635"/>
                  </a:lnTo>
                  <a:lnTo>
                    <a:pt x="13936" y="4659"/>
                  </a:lnTo>
                  <a:lnTo>
                    <a:pt x="13936" y="4659"/>
                  </a:lnTo>
                  <a:lnTo>
                    <a:pt x="13935" y="4658"/>
                  </a:lnTo>
                  <a:lnTo>
                    <a:pt x="13935" y="4659"/>
                  </a:lnTo>
                  <a:lnTo>
                    <a:pt x="13934" y="4659"/>
                  </a:lnTo>
                  <a:lnTo>
                    <a:pt x="13934" y="4659"/>
                  </a:lnTo>
                  <a:lnTo>
                    <a:pt x="13910" y="4662"/>
                  </a:lnTo>
                  <a:lnTo>
                    <a:pt x="13910" y="4664"/>
                  </a:lnTo>
                  <a:lnTo>
                    <a:pt x="13908" y="4664"/>
                  </a:lnTo>
                  <a:lnTo>
                    <a:pt x="13908" y="4666"/>
                  </a:lnTo>
                  <a:lnTo>
                    <a:pt x="13909" y="4666"/>
                  </a:lnTo>
                  <a:lnTo>
                    <a:pt x="13909" y="4668"/>
                  </a:lnTo>
                  <a:lnTo>
                    <a:pt x="13908" y="4668"/>
                  </a:lnTo>
                  <a:lnTo>
                    <a:pt x="13908" y="4690"/>
                  </a:lnTo>
                  <a:lnTo>
                    <a:pt x="13913" y="4690"/>
                  </a:lnTo>
                  <a:lnTo>
                    <a:pt x="13913" y="4693"/>
                  </a:lnTo>
                  <a:lnTo>
                    <a:pt x="13883" y="4693"/>
                  </a:lnTo>
                  <a:lnTo>
                    <a:pt x="13883" y="4704"/>
                  </a:lnTo>
                  <a:lnTo>
                    <a:pt x="13878" y="4709"/>
                  </a:lnTo>
                  <a:lnTo>
                    <a:pt x="13882" y="4703"/>
                  </a:lnTo>
                  <a:lnTo>
                    <a:pt x="13878" y="4709"/>
                  </a:lnTo>
                  <a:lnTo>
                    <a:pt x="13868" y="4720"/>
                  </a:lnTo>
                  <a:lnTo>
                    <a:pt x="13881" y="4695"/>
                  </a:lnTo>
                  <a:lnTo>
                    <a:pt x="13869" y="4716"/>
                  </a:lnTo>
                  <a:lnTo>
                    <a:pt x="13879" y="4694"/>
                  </a:lnTo>
                  <a:lnTo>
                    <a:pt x="13869" y="4714"/>
                  </a:lnTo>
                  <a:lnTo>
                    <a:pt x="13871" y="4699"/>
                  </a:lnTo>
                  <a:lnTo>
                    <a:pt x="13869" y="4714"/>
                  </a:lnTo>
                  <a:lnTo>
                    <a:pt x="13865" y="4722"/>
                  </a:lnTo>
                  <a:lnTo>
                    <a:pt x="13865" y="4722"/>
                  </a:lnTo>
                  <a:lnTo>
                    <a:pt x="13872" y="4691"/>
                  </a:lnTo>
                  <a:lnTo>
                    <a:pt x="13865" y="4722"/>
                  </a:lnTo>
                  <a:lnTo>
                    <a:pt x="13864" y="4722"/>
                  </a:lnTo>
                  <a:lnTo>
                    <a:pt x="13868" y="4691"/>
                  </a:lnTo>
                  <a:lnTo>
                    <a:pt x="13864" y="4722"/>
                  </a:lnTo>
                  <a:lnTo>
                    <a:pt x="13864" y="4722"/>
                  </a:lnTo>
                  <a:lnTo>
                    <a:pt x="13860" y="4691"/>
                  </a:lnTo>
                  <a:lnTo>
                    <a:pt x="13864" y="4722"/>
                  </a:lnTo>
                  <a:lnTo>
                    <a:pt x="13857" y="4691"/>
                  </a:lnTo>
                  <a:lnTo>
                    <a:pt x="13863" y="4719"/>
                  </a:lnTo>
                  <a:lnTo>
                    <a:pt x="13858" y="4703"/>
                  </a:lnTo>
                  <a:lnTo>
                    <a:pt x="13856" y="4695"/>
                  </a:lnTo>
                  <a:lnTo>
                    <a:pt x="13856" y="4695"/>
                  </a:lnTo>
                  <a:lnTo>
                    <a:pt x="13854" y="4693"/>
                  </a:lnTo>
                  <a:lnTo>
                    <a:pt x="13801" y="4709"/>
                  </a:lnTo>
                  <a:lnTo>
                    <a:pt x="13802" y="4711"/>
                  </a:lnTo>
                  <a:lnTo>
                    <a:pt x="13755" y="4711"/>
                  </a:lnTo>
                  <a:lnTo>
                    <a:pt x="13758" y="4709"/>
                  </a:lnTo>
                  <a:lnTo>
                    <a:pt x="13755" y="4711"/>
                  </a:lnTo>
                  <a:lnTo>
                    <a:pt x="13749" y="4711"/>
                  </a:lnTo>
                  <a:lnTo>
                    <a:pt x="13757" y="4707"/>
                  </a:lnTo>
                  <a:lnTo>
                    <a:pt x="13749" y="4711"/>
                  </a:lnTo>
                  <a:lnTo>
                    <a:pt x="13747" y="4711"/>
                  </a:lnTo>
                  <a:lnTo>
                    <a:pt x="13751" y="4707"/>
                  </a:lnTo>
                  <a:lnTo>
                    <a:pt x="13747" y="4711"/>
                  </a:lnTo>
                  <a:lnTo>
                    <a:pt x="13745" y="4711"/>
                  </a:lnTo>
                  <a:lnTo>
                    <a:pt x="13751" y="4707"/>
                  </a:lnTo>
                  <a:lnTo>
                    <a:pt x="13751" y="4707"/>
                  </a:lnTo>
                  <a:lnTo>
                    <a:pt x="13756" y="4704"/>
                  </a:lnTo>
                  <a:lnTo>
                    <a:pt x="13751" y="4707"/>
                  </a:lnTo>
                  <a:lnTo>
                    <a:pt x="13745" y="4711"/>
                  </a:lnTo>
                  <a:lnTo>
                    <a:pt x="13745" y="4711"/>
                  </a:lnTo>
                  <a:lnTo>
                    <a:pt x="13745" y="4711"/>
                  </a:lnTo>
                  <a:lnTo>
                    <a:pt x="13742" y="4712"/>
                  </a:lnTo>
                  <a:lnTo>
                    <a:pt x="13753" y="4704"/>
                  </a:lnTo>
                  <a:lnTo>
                    <a:pt x="13751" y="4703"/>
                  </a:lnTo>
                  <a:lnTo>
                    <a:pt x="13742" y="4711"/>
                  </a:lnTo>
                  <a:lnTo>
                    <a:pt x="13742" y="4711"/>
                  </a:lnTo>
                  <a:lnTo>
                    <a:pt x="13741" y="4711"/>
                  </a:lnTo>
                  <a:lnTo>
                    <a:pt x="13754" y="4701"/>
                  </a:lnTo>
                  <a:lnTo>
                    <a:pt x="13741" y="4711"/>
                  </a:lnTo>
                  <a:lnTo>
                    <a:pt x="13740" y="4711"/>
                  </a:lnTo>
                  <a:lnTo>
                    <a:pt x="13741" y="4709"/>
                  </a:lnTo>
                  <a:lnTo>
                    <a:pt x="13751" y="4699"/>
                  </a:lnTo>
                  <a:lnTo>
                    <a:pt x="13741" y="4709"/>
                  </a:lnTo>
                  <a:lnTo>
                    <a:pt x="13746" y="4701"/>
                  </a:lnTo>
                  <a:lnTo>
                    <a:pt x="13741" y="4709"/>
                  </a:lnTo>
                  <a:lnTo>
                    <a:pt x="13737" y="4711"/>
                  </a:lnTo>
                  <a:lnTo>
                    <a:pt x="13734" y="4711"/>
                  </a:lnTo>
                  <a:lnTo>
                    <a:pt x="13747" y="4695"/>
                  </a:lnTo>
                  <a:lnTo>
                    <a:pt x="13734" y="4712"/>
                  </a:lnTo>
                  <a:lnTo>
                    <a:pt x="13732" y="4712"/>
                  </a:lnTo>
                  <a:lnTo>
                    <a:pt x="13744" y="4693"/>
                  </a:lnTo>
                  <a:lnTo>
                    <a:pt x="13732" y="4712"/>
                  </a:lnTo>
                  <a:lnTo>
                    <a:pt x="13731" y="4712"/>
                  </a:lnTo>
                  <a:lnTo>
                    <a:pt x="13742" y="4691"/>
                  </a:lnTo>
                  <a:lnTo>
                    <a:pt x="13731" y="4712"/>
                  </a:lnTo>
                  <a:lnTo>
                    <a:pt x="13733" y="4696"/>
                  </a:lnTo>
                  <a:lnTo>
                    <a:pt x="13731" y="4712"/>
                  </a:lnTo>
                  <a:lnTo>
                    <a:pt x="13731" y="4712"/>
                  </a:lnTo>
                  <a:lnTo>
                    <a:pt x="13729" y="4712"/>
                  </a:lnTo>
                  <a:lnTo>
                    <a:pt x="13734" y="4689"/>
                  </a:lnTo>
                  <a:lnTo>
                    <a:pt x="13729" y="4712"/>
                  </a:lnTo>
                  <a:lnTo>
                    <a:pt x="13728" y="4712"/>
                  </a:lnTo>
                  <a:lnTo>
                    <a:pt x="13730" y="4688"/>
                  </a:lnTo>
                  <a:lnTo>
                    <a:pt x="13728" y="4712"/>
                  </a:lnTo>
                  <a:lnTo>
                    <a:pt x="13727" y="4712"/>
                  </a:lnTo>
                  <a:lnTo>
                    <a:pt x="13724" y="4688"/>
                  </a:lnTo>
                  <a:lnTo>
                    <a:pt x="13727" y="4712"/>
                  </a:lnTo>
                  <a:lnTo>
                    <a:pt x="13724" y="4712"/>
                  </a:lnTo>
                  <a:lnTo>
                    <a:pt x="13719" y="4688"/>
                  </a:lnTo>
                  <a:lnTo>
                    <a:pt x="13724" y="4712"/>
                  </a:lnTo>
                  <a:lnTo>
                    <a:pt x="13724" y="4712"/>
                  </a:lnTo>
                  <a:lnTo>
                    <a:pt x="13719" y="4697"/>
                  </a:lnTo>
                  <a:lnTo>
                    <a:pt x="13724" y="4712"/>
                  </a:lnTo>
                  <a:lnTo>
                    <a:pt x="13717" y="4689"/>
                  </a:lnTo>
                  <a:lnTo>
                    <a:pt x="13665" y="4707"/>
                  </a:lnTo>
                  <a:lnTo>
                    <a:pt x="13672" y="4729"/>
                  </a:lnTo>
                  <a:lnTo>
                    <a:pt x="13672" y="4729"/>
                  </a:lnTo>
                  <a:lnTo>
                    <a:pt x="13672" y="4728"/>
                  </a:lnTo>
                  <a:lnTo>
                    <a:pt x="13672" y="4729"/>
                  </a:lnTo>
                  <a:lnTo>
                    <a:pt x="13672" y="4728"/>
                  </a:lnTo>
                  <a:lnTo>
                    <a:pt x="13672" y="4728"/>
                  </a:lnTo>
                  <a:lnTo>
                    <a:pt x="13671" y="4728"/>
                  </a:lnTo>
                  <a:lnTo>
                    <a:pt x="13671" y="4728"/>
                  </a:lnTo>
                  <a:lnTo>
                    <a:pt x="13671" y="4728"/>
                  </a:lnTo>
                  <a:lnTo>
                    <a:pt x="13647" y="4730"/>
                  </a:lnTo>
                  <a:lnTo>
                    <a:pt x="13647" y="4736"/>
                  </a:lnTo>
                  <a:lnTo>
                    <a:pt x="13644" y="4736"/>
                  </a:lnTo>
                  <a:lnTo>
                    <a:pt x="13644" y="4738"/>
                  </a:lnTo>
                  <a:lnTo>
                    <a:pt x="13644" y="4759"/>
                  </a:lnTo>
                  <a:lnTo>
                    <a:pt x="13650" y="4759"/>
                  </a:lnTo>
                  <a:lnTo>
                    <a:pt x="13650" y="4762"/>
                  </a:lnTo>
                  <a:lnTo>
                    <a:pt x="13619" y="4762"/>
                  </a:lnTo>
                  <a:lnTo>
                    <a:pt x="13618" y="5609"/>
                  </a:lnTo>
                  <a:lnTo>
                    <a:pt x="13621" y="5609"/>
                  </a:lnTo>
                  <a:lnTo>
                    <a:pt x="13618" y="5609"/>
                  </a:lnTo>
                  <a:lnTo>
                    <a:pt x="13618" y="5610"/>
                  </a:lnTo>
                  <a:lnTo>
                    <a:pt x="13591" y="5610"/>
                  </a:lnTo>
                  <a:lnTo>
                    <a:pt x="13591" y="5692"/>
                  </a:lnTo>
                  <a:lnTo>
                    <a:pt x="13494" y="5692"/>
                  </a:lnTo>
                  <a:lnTo>
                    <a:pt x="13496" y="5041"/>
                  </a:lnTo>
                  <a:lnTo>
                    <a:pt x="13464" y="5041"/>
                  </a:lnTo>
                  <a:lnTo>
                    <a:pt x="13496" y="5041"/>
                  </a:lnTo>
                  <a:lnTo>
                    <a:pt x="13496" y="5028"/>
                  </a:lnTo>
                  <a:lnTo>
                    <a:pt x="13464" y="5028"/>
                  </a:lnTo>
                  <a:lnTo>
                    <a:pt x="13464" y="4996"/>
                  </a:lnTo>
                  <a:lnTo>
                    <a:pt x="13407" y="4995"/>
                  </a:lnTo>
                  <a:lnTo>
                    <a:pt x="13407" y="5027"/>
                  </a:lnTo>
                  <a:lnTo>
                    <a:pt x="13407" y="5027"/>
                  </a:lnTo>
                  <a:lnTo>
                    <a:pt x="13407" y="4995"/>
                  </a:lnTo>
                  <a:lnTo>
                    <a:pt x="13319" y="4994"/>
                  </a:lnTo>
                  <a:lnTo>
                    <a:pt x="13319" y="5025"/>
                  </a:lnTo>
                  <a:lnTo>
                    <a:pt x="13318" y="4994"/>
                  </a:lnTo>
                  <a:lnTo>
                    <a:pt x="13304" y="4995"/>
                  </a:lnTo>
                  <a:lnTo>
                    <a:pt x="13228" y="4994"/>
                  </a:lnTo>
                  <a:lnTo>
                    <a:pt x="13228" y="5024"/>
                  </a:lnTo>
                  <a:lnTo>
                    <a:pt x="13227" y="4994"/>
                  </a:lnTo>
                  <a:lnTo>
                    <a:pt x="13210" y="4994"/>
                  </a:lnTo>
                  <a:lnTo>
                    <a:pt x="13210" y="4993"/>
                  </a:lnTo>
                  <a:lnTo>
                    <a:pt x="13148" y="4992"/>
                  </a:lnTo>
                  <a:lnTo>
                    <a:pt x="13148" y="5023"/>
                  </a:lnTo>
                  <a:lnTo>
                    <a:pt x="13148" y="5023"/>
                  </a:lnTo>
                  <a:lnTo>
                    <a:pt x="13148" y="4992"/>
                  </a:lnTo>
                  <a:lnTo>
                    <a:pt x="13057" y="4991"/>
                  </a:lnTo>
                  <a:lnTo>
                    <a:pt x="13056" y="5022"/>
                  </a:lnTo>
                  <a:lnTo>
                    <a:pt x="13056" y="4991"/>
                  </a:lnTo>
                  <a:lnTo>
                    <a:pt x="13042" y="4992"/>
                  </a:lnTo>
                  <a:lnTo>
                    <a:pt x="12963" y="4991"/>
                  </a:lnTo>
                  <a:lnTo>
                    <a:pt x="12963" y="5019"/>
                  </a:lnTo>
                  <a:lnTo>
                    <a:pt x="12962" y="5019"/>
                  </a:lnTo>
                  <a:lnTo>
                    <a:pt x="12962" y="5012"/>
                  </a:lnTo>
                  <a:lnTo>
                    <a:pt x="12962" y="4989"/>
                  </a:lnTo>
                  <a:lnTo>
                    <a:pt x="12902" y="4987"/>
                  </a:lnTo>
                  <a:lnTo>
                    <a:pt x="12902" y="5018"/>
                  </a:lnTo>
                  <a:lnTo>
                    <a:pt x="12902" y="5018"/>
                  </a:lnTo>
                  <a:lnTo>
                    <a:pt x="12902" y="4987"/>
                  </a:lnTo>
                  <a:lnTo>
                    <a:pt x="12810" y="4986"/>
                  </a:lnTo>
                  <a:lnTo>
                    <a:pt x="12810" y="5017"/>
                  </a:lnTo>
                  <a:lnTo>
                    <a:pt x="12809" y="4986"/>
                  </a:lnTo>
                  <a:lnTo>
                    <a:pt x="12795" y="4986"/>
                  </a:lnTo>
                  <a:lnTo>
                    <a:pt x="12715" y="4985"/>
                  </a:lnTo>
                  <a:lnTo>
                    <a:pt x="12715" y="5017"/>
                  </a:lnTo>
                  <a:lnTo>
                    <a:pt x="12714" y="4985"/>
                  </a:lnTo>
                  <a:lnTo>
                    <a:pt x="12681" y="4986"/>
                  </a:lnTo>
                  <a:lnTo>
                    <a:pt x="12681" y="4986"/>
                  </a:lnTo>
                  <a:lnTo>
                    <a:pt x="12662" y="4986"/>
                  </a:lnTo>
                  <a:lnTo>
                    <a:pt x="12660" y="5018"/>
                  </a:lnTo>
                  <a:lnTo>
                    <a:pt x="12660" y="4986"/>
                  </a:lnTo>
                  <a:lnTo>
                    <a:pt x="12647" y="4987"/>
                  </a:lnTo>
                  <a:lnTo>
                    <a:pt x="12647" y="4370"/>
                  </a:lnTo>
                  <a:lnTo>
                    <a:pt x="12617" y="4370"/>
                  </a:lnTo>
                  <a:lnTo>
                    <a:pt x="12620" y="4340"/>
                  </a:lnTo>
                  <a:lnTo>
                    <a:pt x="12493" y="4327"/>
                  </a:lnTo>
                  <a:lnTo>
                    <a:pt x="12491" y="4350"/>
                  </a:lnTo>
                  <a:lnTo>
                    <a:pt x="12491" y="4350"/>
                  </a:lnTo>
                  <a:lnTo>
                    <a:pt x="12491" y="4319"/>
                  </a:lnTo>
                  <a:lnTo>
                    <a:pt x="11931" y="4317"/>
                  </a:lnTo>
                  <a:lnTo>
                    <a:pt x="11931" y="4349"/>
                  </a:lnTo>
                  <a:lnTo>
                    <a:pt x="11931" y="4349"/>
                  </a:lnTo>
                  <a:lnTo>
                    <a:pt x="11928" y="4323"/>
                  </a:lnTo>
                  <a:lnTo>
                    <a:pt x="11785" y="4331"/>
                  </a:lnTo>
                  <a:lnTo>
                    <a:pt x="11786" y="4362"/>
                  </a:lnTo>
                  <a:lnTo>
                    <a:pt x="11756" y="4362"/>
                  </a:lnTo>
                  <a:lnTo>
                    <a:pt x="11756" y="4206"/>
                  </a:lnTo>
                  <a:lnTo>
                    <a:pt x="11726" y="4206"/>
                  </a:lnTo>
                  <a:lnTo>
                    <a:pt x="11728" y="4174"/>
                  </a:lnTo>
                  <a:lnTo>
                    <a:pt x="11607" y="4165"/>
                  </a:lnTo>
                  <a:lnTo>
                    <a:pt x="11607" y="4120"/>
                  </a:lnTo>
                  <a:lnTo>
                    <a:pt x="11606" y="4120"/>
                  </a:lnTo>
                  <a:lnTo>
                    <a:pt x="11606" y="4110"/>
                  </a:lnTo>
                  <a:lnTo>
                    <a:pt x="11575" y="4110"/>
                  </a:lnTo>
                  <a:lnTo>
                    <a:pt x="11572" y="4080"/>
                  </a:lnTo>
                  <a:lnTo>
                    <a:pt x="11298" y="4110"/>
                  </a:lnTo>
                  <a:lnTo>
                    <a:pt x="11302" y="4142"/>
                  </a:lnTo>
                  <a:lnTo>
                    <a:pt x="11290" y="4112"/>
                  </a:lnTo>
                  <a:lnTo>
                    <a:pt x="11267" y="4122"/>
                  </a:lnTo>
                  <a:lnTo>
                    <a:pt x="11253" y="4129"/>
                  </a:lnTo>
                  <a:lnTo>
                    <a:pt x="11252" y="3671"/>
                  </a:lnTo>
                  <a:lnTo>
                    <a:pt x="11221" y="3671"/>
                  </a:lnTo>
                  <a:lnTo>
                    <a:pt x="11221" y="3671"/>
                  </a:lnTo>
                  <a:lnTo>
                    <a:pt x="11252" y="3670"/>
                  </a:lnTo>
                  <a:lnTo>
                    <a:pt x="11231" y="2932"/>
                  </a:lnTo>
                  <a:lnTo>
                    <a:pt x="11232" y="2932"/>
                  </a:lnTo>
                  <a:lnTo>
                    <a:pt x="11232" y="2852"/>
                  </a:lnTo>
                  <a:lnTo>
                    <a:pt x="11201" y="2852"/>
                  </a:lnTo>
                  <a:lnTo>
                    <a:pt x="11228" y="2837"/>
                  </a:lnTo>
                  <a:lnTo>
                    <a:pt x="11194" y="2777"/>
                  </a:lnTo>
                  <a:lnTo>
                    <a:pt x="11168" y="2793"/>
                  </a:lnTo>
                  <a:lnTo>
                    <a:pt x="11168" y="2793"/>
                  </a:lnTo>
                  <a:lnTo>
                    <a:pt x="11168" y="2762"/>
                  </a:lnTo>
                  <a:lnTo>
                    <a:pt x="11140" y="2762"/>
                  </a:lnTo>
                  <a:lnTo>
                    <a:pt x="11140" y="2768"/>
                  </a:lnTo>
                  <a:lnTo>
                    <a:pt x="11139" y="2765"/>
                  </a:lnTo>
                  <a:lnTo>
                    <a:pt x="11112" y="2782"/>
                  </a:lnTo>
                  <a:lnTo>
                    <a:pt x="11112" y="2750"/>
                  </a:lnTo>
                  <a:lnTo>
                    <a:pt x="10878" y="2749"/>
                  </a:lnTo>
                  <a:lnTo>
                    <a:pt x="10878" y="2780"/>
                  </a:lnTo>
                  <a:lnTo>
                    <a:pt x="10868" y="2780"/>
                  </a:lnTo>
                  <a:lnTo>
                    <a:pt x="10868" y="2761"/>
                  </a:lnTo>
                  <a:lnTo>
                    <a:pt x="10841" y="2761"/>
                  </a:lnTo>
                  <a:lnTo>
                    <a:pt x="10841" y="2791"/>
                  </a:lnTo>
                  <a:lnTo>
                    <a:pt x="10810" y="2791"/>
                  </a:lnTo>
                  <a:lnTo>
                    <a:pt x="10810" y="2874"/>
                  </a:lnTo>
                  <a:lnTo>
                    <a:pt x="10788" y="3626"/>
                  </a:lnTo>
                  <a:lnTo>
                    <a:pt x="10819" y="3628"/>
                  </a:lnTo>
                  <a:lnTo>
                    <a:pt x="10788" y="3628"/>
                  </a:lnTo>
                  <a:lnTo>
                    <a:pt x="10790" y="4953"/>
                  </a:lnTo>
                  <a:lnTo>
                    <a:pt x="10788" y="5022"/>
                  </a:lnTo>
                  <a:lnTo>
                    <a:pt x="10494" y="5022"/>
                  </a:lnTo>
                  <a:lnTo>
                    <a:pt x="10493" y="4197"/>
                  </a:lnTo>
                  <a:lnTo>
                    <a:pt x="10461" y="4197"/>
                  </a:lnTo>
                  <a:lnTo>
                    <a:pt x="10463" y="4165"/>
                  </a:lnTo>
                  <a:lnTo>
                    <a:pt x="10430" y="4164"/>
                  </a:lnTo>
                  <a:lnTo>
                    <a:pt x="10429" y="4180"/>
                  </a:lnTo>
                  <a:lnTo>
                    <a:pt x="10422" y="4180"/>
                  </a:lnTo>
                  <a:lnTo>
                    <a:pt x="10421" y="4178"/>
                  </a:lnTo>
                  <a:lnTo>
                    <a:pt x="10423" y="4148"/>
                  </a:lnTo>
                  <a:lnTo>
                    <a:pt x="10333" y="4144"/>
                  </a:lnTo>
                  <a:lnTo>
                    <a:pt x="10333" y="4150"/>
                  </a:lnTo>
                  <a:lnTo>
                    <a:pt x="10329" y="4150"/>
                  </a:lnTo>
                  <a:lnTo>
                    <a:pt x="10328" y="4175"/>
                  </a:lnTo>
                  <a:lnTo>
                    <a:pt x="10328" y="4175"/>
                  </a:lnTo>
                  <a:lnTo>
                    <a:pt x="10329" y="4146"/>
                  </a:lnTo>
                  <a:lnTo>
                    <a:pt x="10259" y="4142"/>
                  </a:lnTo>
                  <a:lnTo>
                    <a:pt x="10259" y="4156"/>
                  </a:lnTo>
                  <a:lnTo>
                    <a:pt x="10259" y="4156"/>
                  </a:lnTo>
                  <a:lnTo>
                    <a:pt x="10259" y="4142"/>
                  </a:lnTo>
                  <a:lnTo>
                    <a:pt x="10226" y="4141"/>
                  </a:lnTo>
                  <a:lnTo>
                    <a:pt x="10225" y="4161"/>
                  </a:lnTo>
                  <a:lnTo>
                    <a:pt x="10220" y="4163"/>
                  </a:lnTo>
                  <a:lnTo>
                    <a:pt x="10217" y="4154"/>
                  </a:lnTo>
                  <a:lnTo>
                    <a:pt x="10217" y="4149"/>
                  </a:lnTo>
                  <a:lnTo>
                    <a:pt x="10217" y="4149"/>
                  </a:lnTo>
                  <a:lnTo>
                    <a:pt x="10217" y="4144"/>
                  </a:lnTo>
                  <a:lnTo>
                    <a:pt x="10213" y="4144"/>
                  </a:lnTo>
                  <a:lnTo>
                    <a:pt x="10212" y="4143"/>
                  </a:lnTo>
                  <a:lnTo>
                    <a:pt x="10203" y="4147"/>
                  </a:lnTo>
                  <a:lnTo>
                    <a:pt x="10209" y="4161"/>
                  </a:lnTo>
                  <a:lnTo>
                    <a:pt x="10208" y="4175"/>
                  </a:lnTo>
                  <a:lnTo>
                    <a:pt x="10205" y="4175"/>
                  </a:lnTo>
                  <a:lnTo>
                    <a:pt x="10203" y="4170"/>
                  </a:lnTo>
                  <a:lnTo>
                    <a:pt x="10201" y="4171"/>
                  </a:lnTo>
                  <a:lnTo>
                    <a:pt x="10203" y="4175"/>
                  </a:lnTo>
                  <a:lnTo>
                    <a:pt x="10203" y="4175"/>
                  </a:lnTo>
                  <a:lnTo>
                    <a:pt x="10201" y="4171"/>
                  </a:lnTo>
                  <a:lnTo>
                    <a:pt x="10196" y="4173"/>
                  </a:lnTo>
                  <a:lnTo>
                    <a:pt x="10198" y="4175"/>
                  </a:lnTo>
                  <a:lnTo>
                    <a:pt x="10178" y="4175"/>
                  </a:lnTo>
                  <a:lnTo>
                    <a:pt x="10178" y="4201"/>
                  </a:lnTo>
                  <a:lnTo>
                    <a:pt x="10181" y="5589"/>
                  </a:lnTo>
                  <a:lnTo>
                    <a:pt x="10212" y="5589"/>
                  </a:lnTo>
                  <a:lnTo>
                    <a:pt x="10181" y="5589"/>
                  </a:lnTo>
                  <a:lnTo>
                    <a:pt x="10181" y="5608"/>
                  </a:lnTo>
                  <a:lnTo>
                    <a:pt x="10138" y="5609"/>
                  </a:lnTo>
                  <a:lnTo>
                    <a:pt x="10135" y="4161"/>
                  </a:lnTo>
                  <a:lnTo>
                    <a:pt x="10104" y="4161"/>
                  </a:lnTo>
                  <a:lnTo>
                    <a:pt x="10105" y="4131"/>
                  </a:lnTo>
                  <a:lnTo>
                    <a:pt x="10071" y="4129"/>
                  </a:lnTo>
                  <a:lnTo>
                    <a:pt x="10070" y="4152"/>
                  </a:lnTo>
                  <a:lnTo>
                    <a:pt x="10071" y="4129"/>
                  </a:lnTo>
                  <a:lnTo>
                    <a:pt x="10070" y="4129"/>
                  </a:lnTo>
                  <a:lnTo>
                    <a:pt x="10071" y="4121"/>
                  </a:lnTo>
                  <a:lnTo>
                    <a:pt x="9879" y="4111"/>
                  </a:lnTo>
                  <a:lnTo>
                    <a:pt x="9878" y="4142"/>
                  </a:lnTo>
                  <a:lnTo>
                    <a:pt x="9877" y="4142"/>
                  </a:lnTo>
                  <a:lnTo>
                    <a:pt x="9879" y="4110"/>
                  </a:lnTo>
                  <a:lnTo>
                    <a:pt x="9843" y="4109"/>
                  </a:lnTo>
                  <a:lnTo>
                    <a:pt x="9842" y="4139"/>
                  </a:lnTo>
                  <a:lnTo>
                    <a:pt x="9840" y="4136"/>
                  </a:lnTo>
                  <a:lnTo>
                    <a:pt x="9841" y="4110"/>
                  </a:lnTo>
                  <a:lnTo>
                    <a:pt x="9811" y="4108"/>
                  </a:lnTo>
                  <a:lnTo>
                    <a:pt x="9811" y="4121"/>
                  </a:lnTo>
                  <a:lnTo>
                    <a:pt x="9809" y="4122"/>
                  </a:lnTo>
                  <a:lnTo>
                    <a:pt x="9810" y="4125"/>
                  </a:lnTo>
                  <a:lnTo>
                    <a:pt x="9810" y="4139"/>
                  </a:lnTo>
                  <a:lnTo>
                    <a:pt x="9809" y="4139"/>
                  </a:lnTo>
                  <a:lnTo>
                    <a:pt x="9809" y="4138"/>
                  </a:lnTo>
                  <a:lnTo>
                    <a:pt x="9808" y="4139"/>
                  </a:lnTo>
                  <a:lnTo>
                    <a:pt x="9779" y="4139"/>
                  </a:lnTo>
                  <a:lnTo>
                    <a:pt x="9779" y="4173"/>
                  </a:lnTo>
                  <a:lnTo>
                    <a:pt x="9781" y="5073"/>
                  </a:lnTo>
                  <a:lnTo>
                    <a:pt x="9617" y="5073"/>
                  </a:lnTo>
                  <a:lnTo>
                    <a:pt x="9618" y="4935"/>
                  </a:lnTo>
                  <a:lnTo>
                    <a:pt x="9618" y="4919"/>
                  </a:lnTo>
                  <a:lnTo>
                    <a:pt x="9618" y="4903"/>
                  </a:lnTo>
                  <a:lnTo>
                    <a:pt x="9622" y="4321"/>
                  </a:lnTo>
                  <a:lnTo>
                    <a:pt x="9622" y="4304"/>
                  </a:lnTo>
                  <a:lnTo>
                    <a:pt x="9625" y="3702"/>
                  </a:lnTo>
                  <a:lnTo>
                    <a:pt x="9625" y="3687"/>
                  </a:lnTo>
                  <a:lnTo>
                    <a:pt x="9625" y="3673"/>
                  </a:lnTo>
                  <a:lnTo>
                    <a:pt x="9627" y="3082"/>
                  </a:lnTo>
                  <a:lnTo>
                    <a:pt x="9627" y="3067"/>
                  </a:lnTo>
                  <a:lnTo>
                    <a:pt x="9628" y="3053"/>
                  </a:lnTo>
                  <a:lnTo>
                    <a:pt x="9630" y="2458"/>
                  </a:lnTo>
                  <a:lnTo>
                    <a:pt x="9630" y="2444"/>
                  </a:lnTo>
                  <a:lnTo>
                    <a:pt x="9338" y="2248"/>
                  </a:lnTo>
                  <a:lnTo>
                    <a:pt x="9339" y="2041"/>
                  </a:lnTo>
                  <a:lnTo>
                    <a:pt x="9341" y="1495"/>
                  </a:lnTo>
                  <a:lnTo>
                    <a:pt x="9329" y="1495"/>
                  </a:lnTo>
                  <a:lnTo>
                    <a:pt x="9327" y="2043"/>
                  </a:lnTo>
                  <a:lnTo>
                    <a:pt x="9189" y="2064"/>
                  </a:lnTo>
                  <a:lnTo>
                    <a:pt x="9191" y="1526"/>
                  </a:lnTo>
                  <a:lnTo>
                    <a:pt x="9180" y="1526"/>
                  </a:lnTo>
                  <a:lnTo>
                    <a:pt x="9179" y="2070"/>
                  </a:lnTo>
                  <a:lnTo>
                    <a:pt x="9174" y="2137"/>
                  </a:lnTo>
                  <a:lnTo>
                    <a:pt x="9173" y="2745"/>
                  </a:lnTo>
                  <a:lnTo>
                    <a:pt x="9172" y="2760"/>
                  </a:lnTo>
                  <a:lnTo>
                    <a:pt x="9172" y="2774"/>
                  </a:lnTo>
                  <a:lnTo>
                    <a:pt x="9171" y="3364"/>
                  </a:lnTo>
                  <a:lnTo>
                    <a:pt x="9171" y="3378"/>
                  </a:lnTo>
                  <a:lnTo>
                    <a:pt x="8718" y="3686"/>
                  </a:lnTo>
                  <a:lnTo>
                    <a:pt x="8718" y="3700"/>
                  </a:lnTo>
                  <a:lnTo>
                    <a:pt x="8717" y="4284"/>
                  </a:lnTo>
                  <a:lnTo>
                    <a:pt x="8717" y="4298"/>
                  </a:lnTo>
                  <a:lnTo>
                    <a:pt x="8717" y="4312"/>
                  </a:lnTo>
                  <a:lnTo>
                    <a:pt x="8717" y="4351"/>
                  </a:lnTo>
                  <a:lnTo>
                    <a:pt x="8452" y="4351"/>
                  </a:lnTo>
                  <a:lnTo>
                    <a:pt x="8452" y="4316"/>
                  </a:lnTo>
                  <a:lnTo>
                    <a:pt x="8452" y="4309"/>
                  </a:lnTo>
                  <a:lnTo>
                    <a:pt x="8455" y="4309"/>
                  </a:lnTo>
                  <a:lnTo>
                    <a:pt x="8455" y="4309"/>
                  </a:lnTo>
                  <a:lnTo>
                    <a:pt x="8455" y="4295"/>
                  </a:lnTo>
                  <a:lnTo>
                    <a:pt x="8455" y="4293"/>
                  </a:lnTo>
                  <a:lnTo>
                    <a:pt x="8455" y="4292"/>
                  </a:lnTo>
                  <a:lnTo>
                    <a:pt x="8452" y="4291"/>
                  </a:lnTo>
                  <a:lnTo>
                    <a:pt x="8452" y="4218"/>
                  </a:lnTo>
                  <a:lnTo>
                    <a:pt x="8452" y="4138"/>
                  </a:lnTo>
                  <a:lnTo>
                    <a:pt x="8452" y="4058"/>
                  </a:lnTo>
                  <a:lnTo>
                    <a:pt x="8452" y="3978"/>
                  </a:lnTo>
                  <a:lnTo>
                    <a:pt x="8452" y="3899"/>
                  </a:lnTo>
                  <a:lnTo>
                    <a:pt x="8452" y="3843"/>
                  </a:lnTo>
                  <a:lnTo>
                    <a:pt x="8452" y="3839"/>
                  </a:lnTo>
                  <a:lnTo>
                    <a:pt x="8452" y="3838"/>
                  </a:lnTo>
                  <a:lnTo>
                    <a:pt x="8452" y="3827"/>
                  </a:lnTo>
                  <a:lnTo>
                    <a:pt x="8452" y="3826"/>
                  </a:lnTo>
                  <a:lnTo>
                    <a:pt x="8452" y="3821"/>
                  </a:lnTo>
                  <a:lnTo>
                    <a:pt x="8452" y="3818"/>
                  </a:lnTo>
                  <a:lnTo>
                    <a:pt x="8455" y="3816"/>
                  </a:lnTo>
                  <a:lnTo>
                    <a:pt x="8455" y="3804"/>
                  </a:lnTo>
                  <a:lnTo>
                    <a:pt x="8455" y="3803"/>
                  </a:lnTo>
                  <a:lnTo>
                    <a:pt x="8455" y="3800"/>
                  </a:lnTo>
                  <a:lnTo>
                    <a:pt x="8452" y="3799"/>
                  </a:lnTo>
                  <a:lnTo>
                    <a:pt x="8452" y="3753"/>
                  </a:lnTo>
                  <a:lnTo>
                    <a:pt x="8452" y="3750"/>
                  </a:lnTo>
                  <a:lnTo>
                    <a:pt x="8432" y="3750"/>
                  </a:lnTo>
                  <a:lnTo>
                    <a:pt x="8432" y="3732"/>
                  </a:lnTo>
                  <a:lnTo>
                    <a:pt x="8432" y="3648"/>
                  </a:lnTo>
                  <a:lnTo>
                    <a:pt x="8432" y="3565"/>
                  </a:lnTo>
                  <a:lnTo>
                    <a:pt x="8432" y="3481"/>
                  </a:lnTo>
                  <a:lnTo>
                    <a:pt x="8432" y="3419"/>
                  </a:lnTo>
                  <a:lnTo>
                    <a:pt x="8432" y="3418"/>
                  </a:lnTo>
                  <a:lnTo>
                    <a:pt x="8432" y="3415"/>
                  </a:lnTo>
                  <a:lnTo>
                    <a:pt x="8432" y="3413"/>
                  </a:lnTo>
                  <a:lnTo>
                    <a:pt x="8432" y="3406"/>
                  </a:lnTo>
                  <a:lnTo>
                    <a:pt x="8432" y="3399"/>
                  </a:lnTo>
                  <a:lnTo>
                    <a:pt x="8434" y="3397"/>
                  </a:lnTo>
                  <a:lnTo>
                    <a:pt x="8434" y="3385"/>
                  </a:lnTo>
                  <a:lnTo>
                    <a:pt x="8434" y="3384"/>
                  </a:lnTo>
                  <a:lnTo>
                    <a:pt x="8434" y="3382"/>
                  </a:lnTo>
                  <a:lnTo>
                    <a:pt x="8434" y="3380"/>
                  </a:lnTo>
                  <a:lnTo>
                    <a:pt x="8432" y="3379"/>
                  </a:lnTo>
                  <a:lnTo>
                    <a:pt x="8432" y="3324"/>
                  </a:lnTo>
                  <a:lnTo>
                    <a:pt x="8406" y="3324"/>
                  </a:lnTo>
                  <a:lnTo>
                    <a:pt x="8337" y="3325"/>
                  </a:lnTo>
                  <a:lnTo>
                    <a:pt x="8332" y="3330"/>
                  </a:lnTo>
                  <a:lnTo>
                    <a:pt x="8332" y="3339"/>
                  </a:lnTo>
                  <a:lnTo>
                    <a:pt x="8273" y="3314"/>
                  </a:lnTo>
                  <a:lnTo>
                    <a:pt x="8261" y="3310"/>
                  </a:lnTo>
                  <a:lnTo>
                    <a:pt x="8261" y="3281"/>
                  </a:lnTo>
                  <a:lnTo>
                    <a:pt x="8276" y="3279"/>
                  </a:lnTo>
                  <a:lnTo>
                    <a:pt x="8295" y="3276"/>
                  </a:lnTo>
                  <a:lnTo>
                    <a:pt x="8308" y="3273"/>
                  </a:lnTo>
                  <a:lnTo>
                    <a:pt x="8315" y="3269"/>
                  </a:lnTo>
                  <a:lnTo>
                    <a:pt x="8315" y="3205"/>
                  </a:lnTo>
                  <a:lnTo>
                    <a:pt x="8314" y="3200"/>
                  </a:lnTo>
                  <a:lnTo>
                    <a:pt x="8305" y="3197"/>
                  </a:lnTo>
                  <a:lnTo>
                    <a:pt x="8289" y="3194"/>
                  </a:lnTo>
                  <a:lnTo>
                    <a:pt x="8267" y="3192"/>
                  </a:lnTo>
                  <a:lnTo>
                    <a:pt x="8240" y="3191"/>
                  </a:lnTo>
                  <a:lnTo>
                    <a:pt x="8214" y="3191"/>
                  </a:lnTo>
                  <a:lnTo>
                    <a:pt x="7948" y="3195"/>
                  </a:lnTo>
                  <a:lnTo>
                    <a:pt x="7922" y="3196"/>
                  </a:lnTo>
                  <a:lnTo>
                    <a:pt x="7895" y="3197"/>
                  </a:lnTo>
                  <a:lnTo>
                    <a:pt x="7871" y="3200"/>
                  </a:lnTo>
                  <a:lnTo>
                    <a:pt x="7853" y="3204"/>
                  </a:lnTo>
                  <a:lnTo>
                    <a:pt x="7841" y="3208"/>
                  </a:lnTo>
                  <a:lnTo>
                    <a:pt x="7837" y="3211"/>
                  </a:lnTo>
                  <a:lnTo>
                    <a:pt x="7837" y="3276"/>
                  </a:lnTo>
                  <a:lnTo>
                    <a:pt x="7839" y="3279"/>
                  </a:lnTo>
                  <a:lnTo>
                    <a:pt x="7850" y="3283"/>
                  </a:lnTo>
                  <a:lnTo>
                    <a:pt x="7867" y="3285"/>
                  </a:lnTo>
                  <a:lnTo>
                    <a:pt x="7889" y="3287"/>
                  </a:lnTo>
                  <a:lnTo>
                    <a:pt x="7890" y="3287"/>
                  </a:lnTo>
                  <a:lnTo>
                    <a:pt x="7890" y="3372"/>
                  </a:lnTo>
                  <a:lnTo>
                    <a:pt x="7892" y="3373"/>
                  </a:lnTo>
                  <a:lnTo>
                    <a:pt x="7894" y="3374"/>
                  </a:lnTo>
                  <a:lnTo>
                    <a:pt x="7894" y="3380"/>
                  </a:lnTo>
                  <a:lnTo>
                    <a:pt x="7873" y="3380"/>
                  </a:lnTo>
                  <a:lnTo>
                    <a:pt x="7738" y="3322"/>
                  </a:lnTo>
                  <a:lnTo>
                    <a:pt x="7711" y="3305"/>
                  </a:lnTo>
                  <a:lnTo>
                    <a:pt x="7706" y="3305"/>
                  </a:lnTo>
                  <a:lnTo>
                    <a:pt x="7705" y="3305"/>
                  </a:lnTo>
                  <a:lnTo>
                    <a:pt x="7705" y="3305"/>
                  </a:lnTo>
                  <a:lnTo>
                    <a:pt x="7705" y="3305"/>
                  </a:lnTo>
                  <a:lnTo>
                    <a:pt x="7704" y="3305"/>
                  </a:lnTo>
                  <a:lnTo>
                    <a:pt x="7670" y="3307"/>
                  </a:lnTo>
                  <a:lnTo>
                    <a:pt x="7665" y="3307"/>
                  </a:lnTo>
                  <a:lnTo>
                    <a:pt x="7633" y="3323"/>
                  </a:lnTo>
                  <a:lnTo>
                    <a:pt x="7509" y="3371"/>
                  </a:lnTo>
                  <a:lnTo>
                    <a:pt x="7509" y="3337"/>
                  </a:lnTo>
                  <a:lnTo>
                    <a:pt x="7506" y="3337"/>
                  </a:lnTo>
                  <a:lnTo>
                    <a:pt x="7506" y="3336"/>
                  </a:lnTo>
                  <a:lnTo>
                    <a:pt x="7449" y="3337"/>
                  </a:lnTo>
                  <a:lnTo>
                    <a:pt x="7449" y="3337"/>
                  </a:lnTo>
                  <a:lnTo>
                    <a:pt x="7448" y="3337"/>
                  </a:lnTo>
                  <a:lnTo>
                    <a:pt x="7448" y="3337"/>
                  </a:lnTo>
                  <a:lnTo>
                    <a:pt x="7411" y="3337"/>
                  </a:lnTo>
                  <a:lnTo>
                    <a:pt x="7411" y="3380"/>
                  </a:lnTo>
                  <a:lnTo>
                    <a:pt x="7411" y="3408"/>
                  </a:lnTo>
                  <a:lnTo>
                    <a:pt x="7411" y="3408"/>
                  </a:lnTo>
                  <a:lnTo>
                    <a:pt x="7411" y="3411"/>
                  </a:lnTo>
                  <a:lnTo>
                    <a:pt x="7411" y="3415"/>
                  </a:lnTo>
                  <a:lnTo>
                    <a:pt x="7411" y="3417"/>
                  </a:lnTo>
                  <a:lnTo>
                    <a:pt x="7411" y="3419"/>
                  </a:lnTo>
                  <a:lnTo>
                    <a:pt x="7411" y="3420"/>
                  </a:lnTo>
                  <a:lnTo>
                    <a:pt x="7411" y="3423"/>
                  </a:lnTo>
                  <a:lnTo>
                    <a:pt x="7411" y="3430"/>
                  </a:lnTo>
                  <a:lnTo>
                    <a:pt x="7411" y="3432"/>
                  </a:lnTo>
                  <a:lnTo>
                    <a:pt x="7411" y="3493"/>
                  </a:lnTo>
                  <a:lnTo>
                    <a:pt x="7411" y="3574"/>
                  </a:lnTo>
                  <a:lnTo>
                    <a:pt x="7411" y="3657"/>
                  </a:lnTo>
                  <a:lnTo>
                    <a:pt x="7411" y="3739"/>
                  </a:lnTo>
                  <a:lnTo>
                    <a:pt x="7411" y="3758"/>
                  </a:lnTo>
                  <a:lnTo>
                    <a:pt x="7406" y="3758"/>
                  </a:lnTo>
                  <a:lnTo>
                    <a:pt x="7406" y="3810"/>
                  </a:lnTo>
                  <a:lnTo>
                    <a:pt x="7406" y="3810"/>
                  </a:lnTo>
                  <a:lnTo>
                    <a:pt x="7405" y="3810"/>
                  </a:lnTo>
                  <a:lnTo>
                    <a:pt x="7405" y="3811"/>
                  </a:lnTo>
                  <a:lnTo>
                    <a:pt x="7405" y="3812"/>
                  </a:lnTo>
                  <a:lnTo>
                    <a:pt x="7405" y="3823"/>
                  </a:lnTo>
                  <a:lnTo>
                    <a:pt x="7406" y="3825"/>
                  </a:lnTo>
                  <a:lnTo>
                    <a:pt x="7406" y="3829"/>
                  </a:lnTo>
                  <a:lnTo>
                    <a:pt x="7406" y="3837"/>
                  </a:lnTo>
                  <a:lnTo>
                    <a:pt x="7406" y="3838"/>
                  </a:lnTo>
                  <a:lnTo>
                    <a:pt x="7406" y="3843"/>
                  </a:lnTo>
                  <a:lnTo>
                    <a:pt x="7406" y="3844"/>
                  </a:lnTo>
                  <a:lnTo>
                    <a:pt x="7406" y="3903"/>
                  </a:lnTo>
                  <a:lnTo>
                    <a:pt x="7406" y="3982"/>
                  </a:lnTo>
                  <a:lnTo>
                    <a:pt x="7406" y="4060"/>
                  </a:lnTo>
                  <a:lnTo>
                    <a:pt x="7406" y="4139"/>
                  </a:lnTo>
                  <a:lnTo>
                    <a:pt x="7406" y="4144"/>
                  </a:lnTo>
                  <a:lnTo>
                    <a:pt x="7406" y="4215"/>
                  </a:lnTo>
                  <a:lnTo>
                    <a:pt x="7406" y="4215"/>
                  </a:lnTo>
                  <a:lnTo>
                    <a:pt x="7406" y="4219"/>
                  </a:lnTo>
                  <a:lnTo>
                    <a:pt x="7406" y="4220"/>
                  </a:lnTo>
                  <a:lnTo>
                    <a:pt x="7406" y="4293"/>
                  </a:lnTo>
                  <a:lnTo>
                    <a:pt x="7406" y="4293"/>
                  </a:lnTo>
                  <a:lnTo>
                    <a:pt x="7406" y="4293"/>
                  </a:lnTo>
                  <a:lnTo>
                    <a:pt x="7411" y="4293"/>
                  </a:lnTo>
                  <a:lnTo>
                    <a:pt x="7411" y="4308"/>
                  </a:lnTo>
                  <a:lnTo>
                    <a:pt x="7406" y="4308"/>
                  </a:lnTo>
                  <a:lnTo>
                    <a:pt x="7406" y="4374"/>
                  </a:lnTo>
                  <a:lnTo>
                    <a:pt x="7406" y="4383"/>
                  </a:lnTo>
                  <a:lnTo>
                    <a:pt x="7406" y="4445"/>
                  </a:lnTo>
                  <a:lnTo>
                    <a:pt x="7406" y="4460"/>
                  </a:lnTo>
                  <a:lnTo>
                    <a:pt x="7406" y="4517"/>
                  </a:lnTo>
                  <a:lnTo>
                    <a:pt x="7406" y="4537"/>
                  </a:lnTo>
                  <a:lnTo>
                    <a:pt x="7406" y="4588"/>
                  </a:lnTo>
                  <a:lnTo>
                    <a:pt x="7406" y="4613"/>
                  </a:lnTo>
                  <a:lnTo>
                    <a:pt x="7406" y="4660"/>
                  </a:lnTo>
                  <a:lnTo>
                    <a:pt x="7406" y="4690"/>
                  </a:lnTo>
                  <a:lnTo>
                    <a:pt x="7406" y="4738"/>
                  </a:lnTo>
                  <a:lnTo>
                    <a:pt x="7406" y="4738"/>
                  </a:lnTo>
                  <a:lnTo>
                    <a:pt x="7406" y="4741"/>
                  </a:lnTo>
                  <a:lnTo>
                    <a:pt x="7406" y="4742"/>
                  </a:lnTo>
                  <a:lnTo>
                    <a:pt x="7406" y="4766"/>
                  </a:lnTo>
                  <a:lnTo>
                    <a:pt x="7405" y="4768"/>
                  </a:lnTo>
                  <a:lnTo>
                    <a:pt x="7405" y="4779"/>
                  </a:lnTo>
                  <a:lnTo>
                    <a:pt x="7405" y="4781"/>
                  </a:lnTo>
                  <a:lnTo>
                    <a:pt x="7406" y="4781"/>
                  </a:lnTo>
                  <a:lnTo>
                    <a:pt x="7406" y="4814"/>
                  </a:lnTo>
                  <a:lnTo>
                    <a:pt x="7406" y="4856"/>
                  </a:lnTo>
                  <a:lnTo>
                    <a:pt x="7406" y="4886"/>
                  </a:lnTo>
                  <a:lnTo>
                    <a:pt x="7406" y="4932"/>
                  </a:lnTo>
                  <a:lnTo>
                    <a:pt x="7406" y="4957"/>
                  </a:lnTo>
                  <a:lnTo>
                    <a:pt x="7406" y="4997"/>
                  </a:lnTo>
                  <a:lnTo>
                    <a:pt x="7068" y="4997"/>
                  </a:lnTo>
                  <a:lnTo>
                    <a:pt x="7053" y="2207"/>
                  </a:lnTo>
                  <a:lnTo>
                    <a:pt x="6467" y="2214"/>
                  </a:lnTo>
                  <a:lnTo>
                    <a:pt x="6455" y="4351"/>
                  </a:lnTo>
                  <a:lnTo>
                    <a:pt x="6138" y="4351"/>
                  </a:lnTo>
                  <a:lnTo>
                    <a:pt x="6137" y="3181"/>
                  </a:lnTo>
                  <a:lnTo>
                    <a:pt x="6089" y="3179"/>
                  </a:lnTo>
                  <a:lnTo>
                    <a:pt x="6089" y="3171"/>
                  </a:lnTo>
                  <a:lnTo>
                    <a:pt x="6012" y="3171"/>
                  </a:lnTo>
                  <a:lnTo>
                    <a:pt x="6012" y="3143"/>
                  </a:lnTo>
                  <a:lnTo>
                    <a:pt x="5999" y="3142"/>
                  </a:lnTo>
                  <a:lnTo>
                    <a:pt x="5999" y="3138"/>
                  </a:lnTo>
                  <a:lnTo>
                    <a:pt x="5958" y="3140"/>
                  </a:lnTo>
                  <a:lnTo>
                    <a:pt x="5958" y="3083"/>
                  </a:lnTo>
                  <a:lnTo>
                    <a:pt x="5933" y="3083"/>
                  </a:lnTo>
                  <a:lnTo>
                    <a:pt x="5933" y="3047"/>
                  </a:lnTo>
                  <a:lnTo>
                    <a:pt x="5835" y="2922"/>
                  </a:lnTo>
                  <a:lnTo>
                    <a:pt x="5834" y="2822"/>
                  </a:lnTo>
                  <a:lnTo>
                    <a:pt x="5825" y="2814"/>
                  </a:lnTo>
                  <a:lnTo>
                    <a:pt x="5827" y="2313"/>
                  </a:lnTo>
                  <a:lnTo>
                    <a:pt x="5780" y="2313"/>
                  </a:lnTo>
                  <a:lnTo>
                    <a:pt x="5777" y="2816"/>
                  </a:lnTo>
                  <a:lnTo>
                    <a:pt x="5770" y="2824"/>
                  </a:lnTo>
                  <a:lnTo>
                    <a:pt x="5771" y="2924"/>
                  </a:lnTo>
                  <a:lnTo>
                    <a:pt x="5690" y="3051"/>
                  </a:lnTo>
                  <a:lnTo>
                    <a:pt x="5690" y="3084"/>
                  </a:lnTo>
                  <a:lnTo>
                    <a:pt x="5686" y="3084"/>
                  </a:lnTo>
                  <a:lnTo>
                    <a:pt x="5670" y="3094"/>
                  </a:lnTo>
                  <a:lnTo>
                    <a:pt x="5670" y="3141"/>
                  </a:lnTo>
                  <a:lnTo>
                    <a:pt x="5652" y="3141"/>
                  </a:lnTo>
                  <a:lnTo>
                    <a:pt x="5650" y="3143"/>
                  </a:lnTo>
                  <a:lnTo>
                    <a:pt x="5617" y="3144"/>
                  </a:lnTo>
                  <a:lnTo>
                    <a:pt x="5617" y="3173"/>
                  </a:lnTo>
                  <a:lnTo>
                    <a:pt x="5601" y="3173"/>
                  </a:lnTo>
                  <a:lnTo>
                    <a:pt x="5585" y="3181"/>
                  </a:lnTo>
                  <a:lnTo>
                    <a:pt x="5499" y="3181"/>
                  </a:lnTo>
                  <a:lnTo>
                    <a:pt x="5499" y="3401"/>
                  </a:lnTo>
                  <a:lnTo>
                    <a:pt x="5260" y="3401"/>
                  </a:lnTo>
                  <a:lnTo>
                    <a:pt x="5258" y="3191"/>
                  </a:lnTo>
                  <a:lnTo>
                    <a:pt x="5258" y="3191"/>
                  </a:lnTo>
                  <a:lnTo>
                    <a:pt x="5257" y="2910"/>
                  </a:lnTo>
                  <a:lnTo>
                    <a:pt x="5248" y="2910"/>
                  </a:lnTo>
                  <a:lnTo>
                    <a:pt x="5248" y="2887"/>
                  </a:lnTo>
                  <a:lnTo>
                    <a:pt x="5238" y="2871"/>
                  </a:lnTo>
                  <a:lnTo>
                    <a:pt x="5236" y="2606"/>
                  </a:lnTo>
                  <a:lnTo>
                    <a:pt x="5228" y="2606"/>
                  </a:lnTo>
                  <a:lnTo>
                    <a:pt x="5228" y="2585"/>
                  </a:lnTo>
                  <a:lnTo>
                    <a:pt x="5213" y="2578"/>
                  </a:lnTo>
                  <a:lnTo>
                    <a:pt x="5212" y="2355"/>
                  </a:lnTo>
                  <a:lnTo>
                    <a:pt x="5203" y="2355"/>
                  </a:lnTo>
                  <a:lnTo>
                    <a:pt x="5203" y="2337"/>
                  </a:lnTo>
                  <a:lnTo>
                    <a:pt x="5188" y="2331"/>
                  </a:lnTo>
                  <a:lnTo>
                    <a:pt x="5188" y="2264"/>
                  </a:lnTo>
                  <a:lnTo>
                    <a:pt x="5180" y="2264"/>
                  </a:lnTo>
                  <a:lnTo>
                    <a:pt x="5180" y="2252"/>
                  </a:lnTo>
                  <a:lnTo>
                    <a:pt x="5167" y="2241"/>
                  </a:lnTo>
                  <a:lnTo>
                    <a:pt x="5167" y="2236"/>
                  </a:lnTo>
                  <a:lnTo>
                    <a:pt x="5164" y="2135"/>
                  </a:lnTo>
                  <a:lnTo>
                    <a:pt x="5141" y="2134"/>
                  </a:lnTo>
                  <a:lnTo>
                    <a:pt x="5106" y="2047"/>
                  </a:lnTo>
                  <a:lnTo>
                    <a:pt x="4895" y="2047"/>
                  </a:lnTo>
                  <a:lnTo>
                    <a:pt x="4860" y="2134"/>
                  </a:lnTo>
                  <a:lnTo>
                    <a:pt x="4834" y="2134"/>
                  </a:lnTo>
                  <a:lnTo>
                    <a:pt x="4834" y="2239"/>
                  </a:lnTo>
                  <a:lnTo>
                    <a:pt x="4820" y="2251"/>
                  </a:lnTo>
                  <a:lnTo>
                    <a:pt x="4820" y="2258"/>
                  </a:lnTo>
                  <a:lnTo>
                    <a:pt x="4812" y="2258"/>
                  </a:lnTo>
                  <a:lnTo>
                    <a:pt x="4812" y="2329"/>
                  </a:lnTo>
                  <a:lnTo>
                    <a:pt x="4795" y="2336"/>
                  </a:lnTo>
                  <a:lnTo>
                    <a:pt x="4795" y="2349"/>
                  </a:lnTo>
                  <a:lnTo>
                    <a:pt x="4788" y="2349"/>
                  </a:lnTo>
                  <a:lnTo>
                    <a:pt x="4788" y="2578"/>
                  </a:lnTo>
                  <a:lnTo>
                    <a:pt x="4769" y="2585"/>
                  </a:lnTo>
                  <a:lnTo>
                    <a:pt x="4769" y="2603"/>
                  </a:lnTo>
                  <a:lnTo>
                    <a:pt x="4764" y="2603"/>
                  </a:lnTo>
                  <a:lnTo>
                    <a:pt x="4763" y="2866"/>
                  </a:lnTo>
                  <a:lnTo>
                    <a:pt x="4749" y="2888"/>
                  </a:lnTo>
                  <a:lnTo>
                    <a:pt x="4749" y="2909"/>
                  </a:lnTo>
                  <a:lnTo>
                    <a:pt x="4746" y="2909"/>
                  </a:lnTo>
                  <a:lnTo>
                    <a:pt x="4744" y="3554"/>
                  </a:lnTo>
                  <a:lnTo>
                    <a:pt x="4414" y="3554"/>
                  </a:lnTo>
                  <a:lnTo>
                    <a:pt x="4399" y="1500"/>
                  </a:lnTo>
                  <a:lnTo>
                    <a:pt x="4385" y="1500"/>
                  </a:lnTo>
                  <a:lnTo>
                    <a:pt x="4381" y="871"/>
                  </a:lnTo>
                  <a:lnTo>
                    <a:pt x="4368" y="871"/>
                  </a:lnTo>
                  <a:lnTo>
                    <a:pt x="4367" y="871"/>
                  </a:lnTo>
                  <a:lnTo>
                    <a:pt x="4352" y="596"/>
                  </a:lnTo>
                  <a:lnTo>
                    <a:pt x="4339" y="461"/>
                  </a:lnTo>
                  <a:lnTo>
                    <a:pt x="4294" y="300"/>
                  </a:lnTo>
                  <a:lnTo>
                    <a:pt x="4245" y="211"/>
                  </a:lnTo>
                  <a:lnTo>
                    <a:pt x="4245" y="168"/>
                  </a:lnTo>
                  <a:lnTo>
                    <a:pt x="4241" y="168"/>
                  </a:lnTo>
                  <a:lnTo>
                    <a:pt x="4238" y="153"/>
                  </a:lnTo>
                  <a:lnTo>
                    <a:pt x="4235" y="138"/>
                  </a:lnTo>
                  <a:lnTo>
                    <a:pt x="4231" y="123"/>
                  </a:lnTo>
                  <a:lnTo>
                    <a:pt x="4225" y="108"/>
                  </a:lnTo>
                  <a:lnTo>
                    <a:pt x="4219" y="94"/>
                  </a:lnTo>
                  <a:lnTo>
                    <a:pt x="4211" y="80"/>
                  </a:lnTo>
                  <a:lnTo>
                    <a:pt x="4202" y="66"/>
                  </a:lnTo>
                  <a:lnTo>
                    <a:pt x="4193" y="53"/>
                  </a:lnTo>
                  <a:lnTo>
                    <a:pt x="4183" y="41"/>
                  </a:lnTo>
                  <a:lnTo>
                    <a:pt x="4171" y="29"/>
                  </a:lnTo>
                  <a:lnTo>
                    <a:pt x="4159" y="17"/>
                  </a:lnTo>
                  <a:lnTo>
                    <a:pt x="4146" y="8"/>
                  </a:lnTo>
                  <a:lnTo>
                    <a:pt x="4145" y="11"/>
                  </a:lnTo>
                  <a:lnTo>
                    <a:pt x="4154" y="23"/>
                  </a:lnTo>
                  <a:lnTo>
                    <a:pt x="4158" y="29"/>
                  </a:lnTo>
                  <a:lnTo>
                    <a:pt x="4145" y="20"/>
                  </a:lnTo>
                  <a:lnTo>
                    <a:pt x="4145" y="23"/>
                  </a:lnTo>
                  <a:lnTo>
                    <a:pt x="4153" y="35"/>
                  </a:lnTo>
                  <a:lnTo>
                    <a:pt x="4158" y="43"/>
                  </a:lnTo>
                  <a:lnTo>
                    <a:pt x="4157" y="42"/>
                  </a:lnTo>
                  <a:lnTo>
                    <a:pt x="4144" y="33"/>
                  </a:lnTo>
                  <a:lnTo>
                    <a:pt x="4144" y="36"/>
                  </a:lnTo>
                  <a:lnTo>
                    <a:pt x="4151" y="48"/>
                  </a:lnTo>
                  <a:lnTo>
                    <a:pt x="4156" y="55"/>
                  </a:lnTo>
                  <a:lnTo>
                    <a:pt x="4156" y="55"/>
                  </a:lnTo>
                  <a:lnTo>
                    <a:pt x="4143" y="44"/>
                  </a:lnTo>
                  <a:lnTo>
                    <a:pt x="4143" y="48"/>
                  </a:lnTo>
                  <a:lnTo>
                    <a:pt x="4150" y="60"/>
                  </a:lnTo>
                  <a:lnTo>
                    <a:pt x="4157" y="70"/>
                  </a:lnTo>
                  <a:lnTo>
                    <a:pt x="4155" y="68"/>
                  </a:lnTo>
                  <a:lnTo>
                    <a:pt x="4142" y="57"/>
                  </a:lnTo>
                  <a:lnTo>
                    <a:pt x="4142" y="61"/>
                  </a:lnTo>
                  <a:lnTo>
                    <a:pt x="4149" y="73"/>
                  </a:lnTo>
                  <a:lnTo>
                    <a:pt x="4155" y="81"/>
                  </a:lnTo>
                  <a:lnTo>
                    <a:pt x="4154" y="80"/>
                  </a:lnTo>
                  <a:lnTo>
                    <a:pt x="4141" y="70"/>
                  </a:lnTo>
                  <a:lnTo>
                    <a:pt x="4141" y="74"/>
                  </a:lnTo>
                  <a:lnTo>
                    <a:pt x="4148" y="86"/>
                  </a:lnTo>
                  <a:lnTo>
                    <a:pt x="4154" y="94"/>
                  </a:lnTo>
                  <a:lnTo>
                    <a:pt x="4153" y="93"/>
                  </a:lnTo>
                  <a:lnTo>
                    <a:pt x="4140" y="82"/>
                  </a:lnTo>
                  <a:lnTo>
                    <a:pt x="4140" y="86"/>
                  </a:lnTo>
                  <a:lnTo>
                    <a:pt x="4147" y="98"/>
                  </a:lnTo>
                  <a:lnTo>
                    <a:pt x="4155" y="111"/>
                  </a:lnTo>
                  <a:lnTo>
                    <a:pt x="4161" y="123"/>
                  </a:lnTo>
                  <a:lnTo>
                    <a:pt x="4168" y="136"/>
                  </a:lnTo>
                  <a:lnTo>
                    <a:pt x="4172" y="149"/>
                  </a:lnTo>
                  <a:lnTo>
                    <a:pt x="4176" y="162"/>
                  </a:lnTo>
                  <a:lnTo>
                    <a:pt x="4179" y="168"/>
                  </a:lnTo>
                  <a:lnTo>
                    <a:pt x="4127" y="167"/>
                  </a:lnTo>
                  <a:lnTo>
                    <a:pt x="4127" y="128"/>
                  </a:lnTo>
                  <a:lnTo>
                    <a:pt x="4124" y="128"/>
                  </a:lnTo>
                  <a:lnTo>
                    <a:pt x="4124" y="114"/>
                  </a:lnTo>
                  <a:lnTo>
                    <a:pt x="4124" y="100"/>
                  </a:lnTo>
                  <a:lnTo>
                    <a:pt x="4123" y="86"/>
                  </a:lnTo>
                  <a:lnTo>
                    <a:pt x="4123" y="74"/>
                  </a:lnTo>
                  <a:lnTo>
                    <a:pt x="4123" y="62"/>
                  </a:lnTo>
                  <a:lnTo>
                    <a:pt x="4123" y="50"/>
                  </a:lnTo>
                  <a:lnTo>
                    <a:pt x="4123" y="40"/>
                  </a:lnTo>
                  <a:lnTo>
                    <a:pt x="4122" y="30"/>
                  </a:lnTo>
                  <a:lnTo>
                    <a:pt x="4122" y="22"/>
                  </a:lnTo>
                  <a:lnTo>
                    <a:pt x="4122" y="14"/>
                  </a:lnTo>
                  <a:lnTo>
                    <a:pt x="4121" y="7"/>
                  </a:lnTo>
                  <a:lnTo>
                    <a:pt x="4121" y="1"/>
                  </a:lnTo>
                  <a:lnTo>
                    <a:pt x="4111" y="1"/>
                  </a:lnTo>
                  <a:lnTo>
                    <a:pt x="4112" y="10"/>
                  </a:lnTo>
                  <a:lnTo>
                    <a:pt x="4112" y="20"/>
                  </a:lnTo>
                  <a:lnTo>
                    <a:pt x="4112" y="30"/>
                  </a:lnTo>
                  <a:lnTo>
                    <a:pt x="4112" y="41"/>
                  </a:lnTo>
                  <a:lnTo>
                    <a:pt x="4112" y="53"/>
                  </a:lnTo>
                  <a:lnTo>
                    <a:pt x="4112" y="65"/>
                  </a:lnTo>
                  <a:lnTo>
                    <a:pt x="4114" y="77"/>
                  </a:lnTo>
                  <a:lnTo>
                    <a:pt x="4114" y="90"/>
                  </a:lnTo>
                  <a:lnTo>
                    <a:pt x="4114" y="91"/>
                  </a:lnTo>
                  <a:lnTo>
                    <a:pt x="4087" y="91"/>
                  </a:lnTo>
                  <a:lnTo>
                    <a:pt x="4087" y="86"/>
                  </a:lnTo>
                  <a:lnTo>
                    <a:pt x="4087" y="74"/>
                  </a:lnTo>
                  <a:lnTo>
                    <a:pt x="4087" y="62"/>
                  </a:lnTo>
                  <a:lnTo>
                    <a:pt x="4087" y="50"/>
                  </a:lnTo>
                  <a:lnTo>
                    <a:pt x="4086" y="40"/>
                  </a:lnTo>
                  <a:lnTo>
                    <a:pt x="4086" y="30"/>
                  </a:lnTo>
                  <a:lnTo>
                    <a:pt x="4086" y="22"/>
                  </a:lnTo>
                  <a:lnTo>
                    <a:pt x="4086" y="13"/>
                  </a:lnTo>
                  <a:lnTo>
                    <a:pt x="4085" y="7"/>
                  </a:lnTo>
                  <a:lnTo>
                    <a:pt x="4085" y="1"/>
                  </a:lnTo>
                  <a:lnTo>
                    <a:pt x="4076" y="1"/>
                  </a:lnTo>
                  <a:lnTo>
                    <a:pt x="4076" y="10"/>
                  </a:lnTo>
                  <a:lnTo>
                    <a:pt x="4077" y="20"/>
                  </a:lnTo>
                  <a:lnTo>
                    <a:pt x="4077" y="30"/>
                  </a:lnTo>
                  <a:lnTo>
                    <a:pt x="4077" y="41"/>
                  </a:lnTo>
                  <a:lnTo>
                    <a:pt x="4077" y="53"/>
                  </a:lnTo>
                  <a:lnTo>
                    <a:pt x="4077" y="65"/>
                  </a:lnTo>
                  <a:lnTo>
                    <a:pt x="4077" y="77"/>
                  </a:lnTo>
                  <a:lnTo>
                    <a:pt x="4077" y="90"/>
                  </a:lnTo>
                  <a:lnTo>
                    <a:pt x="4077" y="91"/>
                  </a:lnTo>
                  <a:lnTo>
                    <a:pt x="4052" y="91"/>
                  </a:lnTo>
                  <a:lnTo>
                    <a:pt x="4052" y="86"/>
                  </a:lnTo>
                  <a:lnTo>
                    <a:pt x="4052" y="74"/>
                  </a:lnTo>
                  <a:lnTo>
                    <a:pt x="4052" y="61"/>
                  </a:lnTo>
                  <a:lnTo>
                    <a:pt x="4051" y="50"/>
                  </a:lnTo>
                  <a:lnTo>
                    <a:pt x="4051" y="39"/>
                  </a:lnTo>
                  <a:lnTo>
                    <a:pt x="4051" y="30"/>
                  </a:lnTo>
                  <a:lnTo>
                    <a:pt x="4051" y="22"/>
                  </a:lnTo>
                  <a:lnTo>
                    <a:pt x="4051" y="13"/>
                  </a:lnTo>
                  <a:lnTo>
                    <a:pt x="4050" y="7"/>
                  </a:lnTo>
                  <a:lnTo>
                    <a:pt x="4050" y="1"/>
                  </a:lnTo>
                  <a:lnTo>
                    <a:pt x="4040" y="1"/>
                  </a:lnTo>
                  <a:lnTo>
                    <a:pt x="4041" y="10"/>
                  </a:lnTo>
                  <a:lnTo>
                    <a:pt x="4041" y="20"/>
                  </a:lnTo>
                  <a:lnTo>
                    <a:pt x="4041" y="30"/>
                  </a:lnTo>
                  <a:lnTo>
                    <a:pt x="4041" y="41"/>
                  </a:lnTo>
                  <a:lnTo>
                    <a:pt x="4041" y="52"/>
                  </a:lnTo>
                  <a:lnTo>
                    <a:pt x="4041" y="64"/>
                  </a:lnTo>
                  <a:lnTo>
                    <a:pt x="4041" y="77"/>
                  </a:lnTo>
                  <a:lnTo>
                    <a:pt x="4041" y="91"/>
                  </a:lnTo>
                  <a:lnTo>
                    <a:pt x="4014" y="91"/>
                  </a:lnTo>
                  <a:lnTo>
                    <a:pt x="4014" y="86"/>
                  </a:lnTo>
                  <a:lnTo>
                    <a:pt x="4014" y="73"/>
                  </a:lnTo>
                  <a:lnTo>
                    <a:pt x="4013" y="61"/>
                  </a:lnTo>
                  <a:lnTo>
                    <a:pt x="4013" y="50"/>
                  </a:lnTo>
                  <a:lnTo>
                    <a:pt x="4013" y="39"/>
                  </a:lnTo>
                  <a:lnTo>
                    <a:pt x="4013" y="29"/>
                  </a:lnTo>
                  <a:lnTo>
                    <a:pt x="4013" y="21"/>
                  </a:lnTo>
                  <a:lnTo>
                    <a:pt x="4013" y="13"/>
                  </a:lnTo>
                  <a:lnTo>
                    <a:pt x="4012" y="7"/>
                  </a:lnTo>
                  <a:lnTo>
                    <a:pt x="4012" y="0"/>
                  </a:lnTo>
                  <a:lnTo>
                    <a:pt x="4002" y="0"/>
                  </a:lnTo>
                  <a:lnTo>
                    <a:pt x="4003" y="10"/>
                  </a:lnTo>
                  <a:lnTo>
                    <a:pt x="4003" y="20"/>
                  </a:lnTo>
                  <a:lnTo>
                    <a:pt x="4003" y="30"/>
                  </a:lnTo>
                  <a:lnTo>
                    <a:pt x="4003" y="41"/>
                  </a:lnTo>
                  <a:lnTo>
                    <a:pt x="4003" y="52"/>
                  </a:lnTo>
                  <a:lnTo>
                    <a:pt x="4003" y="77"/>
                  </a:lnTo>
                  <a:lnTo>
                    <a:pt x="4003" y="91"/>
                  </a:lnTo>
                  <a:lnTo>
                    <a:pt x="3978" y="91"/>
                  </a:lnTo>
                  <a:lnTo>
                    <a:pt x="3978" y="86"/>
                  </a:lnTo>
                  <a:lnTo>
                    <a:pt x="3978" y="73"/>
                  </a:lnTo>
                  <a:lnTo>
                    <a:pt x="3978" y="61"/>
                  </a:lnTo>
                  <a:lnTo>
                    <a:pt x="3978" y="50"/>
                  </a:lnTo>
                  <a:lnTo>
                    <a:pt x="3978" y="39"/>
                  </a:lnTo>
                  <a:lnTo>
                    <a:pt x="3978" y="29"/>
                  </a:lnTo>
                  <a:lnTo>
                    <a:pt x="3978" y="21"/>
                  </a:lnTo>
                  <a:lnTo>
                    <a:pt x="3978" y="13"/>
                  </a:lnTo>
                  <a:lnTo>
                    <a:pt x="3977" y="7"/>
                  </a:lnTo>
                  <a:lnTo>
                    <a:pt x="3977" y="0"/>
                  </a:lnTo>
                  <a:lnTo>
                    <a:pt x="3967" y="0"/>
                  </a:lnTo>
                  <a:lnTo>
                    <a:pt x="3968" y="10"/>
                  </a:lnTo>
                  <a:lnTo>
                    <a:pt x="3968" y="20"/>
                  </a:lnTo>
                  <a:lnTo>
                    <a:pt x="3968" y="29"/>
                  </a:lnTo>
                  <a:lnTo>
                    <a:pt x="3968" y="52"/>
                  </a:lnTo>
                  <a:lnTo>
                    <a:pt x="3968" y="77"/>
                  </a:lnTo>
                  <a:lnTo>
                    <a:pt x="3968" y="91"/>
                  </a:lnTo>
                  <a:lnTo>
                    <a:pt x="3942" y="91"/>
                  </a:lnTo>
                  <a:lnTo>
                    <a:pt x="3942" y="86"/>
                  </a:lnTo>
                  <a:lnTo>
                    <a:pt x="3942" y="73"/>
                  </a:lnTo>
                  <a:lnTo>
                    <a:pt x="3942" y="61"/>
                  </a:lnTo>
                  <a:lnTo>
                    <a:pt x="3942" y="50"/>
                  </a:lnTo>
                  <a:lnTo>
                    <a:pt x="3942" y="39"/>
                  </a:lnTo>
                  <a:lnTo>
                    <a:pt x="3942" y="29"/>
                  </a:lnTo>
                  <a:lnTo>
                    <a:pt x="3942" y="21"/>
                  </a:lnTo>
                  <a:lnTo>
                    <a:pt x="3941" y="13"/>
                  </a:lnTo>
                  <a:lnTo>
                    <a:pt x="3941" y="7"/>
                  </a:lnTo>
                  <a:lnTo>
                    <a:pt x="3941" y="0"/>
                  </a:lnTo>
                  <a:lnTo>
                    <a:pt x="3931" y="0"/>
                  </a:lnTo>
                  <a:lnTo>
                    <a:pt x="3932" y="10"/>
                  </a:lnTo>
                  <a:lnTo>
                    <a:pt x="3932" y="20"/>
                  </a:lnTo>
                  <a:lnTo>
                    <a:pt x="3932" y="40"/>
                  </a:lnTo>
                  <a:lnTo>
                    <a:pt x="3932" y="52"/>
                  </a:lnTo>
                  <a:lnTo>
                    <a:pt x="3932" y="89"/>
                  </a:lnTo>
                  <a:lnTo>
                    <a:pt x="3932" y="91"/>
                  </a:lnTo>
                  <a:lnTo>
                    <a:pt x="3909" y="90"/>
                  </a:lnTo>
                  <a:lnTo>
                    <a:pt x="3909" y="86"/>
                  </a:lnTo>
                  <a:lnTo>
                    <a:pt x="3909" y="73"/>
                  </a:lnTo>
                  <a:lnTo>
                    <a:pt x="3909" y="61"/>
                  </a:lnTo>
                  <a:lnTo>
                    <a:pt x="3909" y="49"/>
                  </a:lnTo>
                  <a:lnTo>
                    <a:pt x="3909" y="39"/>
                  </a:lnTo>
                  <a:lnTo>
                    <a:pt x="3909" y="29"/>
                  </a:lnTo>
                  <a:lnTo>
                    <a:pt x="3909" y="21"/>
                  </a:lnTo>
                  <a:lnTo>
                    <a:pt x="3909" y="13"/>
                  </a:lnTo>
                  <a:lnTo>
                    <a:pt x="3907" y="5"/>
                  </a:lnTo>
                  <a:lnTo>
                    <a:pt x="3907" y="0"/>
                  </a:lnTo>
                  <a:lnTo>
                    <a:pt x="3899" y="0"/>
                  </a:lnTo>
                  <a:lnTo>
                    <a:pt x="3899" y="20"/>
                  </a:lnTo>
                  <a:lnTo>
                    <a:pt x="3899" y="52"/>
                  </a:lnTo>
                  <a:lnTo>
                    <a:pt x="3899" y="102"/>
                  </a:lnTo>
                  <a:lnTo>
                    <a:pt x="3899" y="144"/>
                  </a:lnTo>
                  <a:lnTo>
                    <a:pt x="3900" y="144"/>
                  </a:lnTo>
                  <a:lnTo>
                    <a:pt x="3899" y="170"/>
                  </a:lnTo>
                  <a:lnTo>
                    <a:pt x="3833" y="170"/>
                  </a:lnTo>
                  <a:lnTo>
                    <a:pt x="3835" y="164"/>
                  </a:lnTo>
                  <a:lnTo>
                    <a:pt x="3839" y="151"/>
                  </a:lnTo>
                  <a:lnTo>
                    <a:pt x="3843" y="138"/>
                  </a:lnTo>
                  <a:lnTo>
                    <a:pt x="3850" y="125"/>
                  </a:lnTo>
                  <a:lnTo>
                    <a:pt x="3856" y="113"/>
                  </a:lnTo>
                  <a:lnTo>
                    <a:pt x="3864" y="101"/>
                  </a:lnTo>
                  <a:lnTo>
                    <a:pt x="3872" y="89"/>
                  </a:lnTo>
                  <a:lnTo>
                    <a:pt x="3872" y="86"/>
                  </a:lnTo>
                  <a:lnTo>
                    <a:pt x="3860" y="94"/>
                  </a:lnTo>
                  <a:lnTo>
                    <a:pt x="3864" y="88"/>
                  </a:lnTo>
                  <a:lnTo>
                    <a:pt x="3872" y="76"/>
                  </a:lnTo>
                  <a:lnTo>
                    <a:pt x="3872" y="73"/>
                  </a:lnTo>
                  <a:lnTo>
                    <a:pt x="3860" y="82"/>
                  </a:lnTo>
                  <a:lnTo>
                    <a:pt x="3864" y="76"/>
                  </a:lnTo>
                  <a:lnTo>
                    <a:pt x="3872" y="64"/>
                  </a:lnTo>
                  <a:lnTo>
                    <a:pt x="3873" y="60"/>
                  </a:lnTo>
                  <a:lnTo>
                    <a:pt x="3860" y="70"/>
                  </a:lnTo>
                  <a:lnTo>
                    <a:pt x="3864" y="62"/>
                  </a:lnTo>
                  <a:lnTo>
                    <a:pt x="3873" y="50"/>
                  </a:lnTo>
                  <a:lnTo>
                    <a:pt x="3873" y="47"/>
                  </a:lnTo>
                  <a:lnTo>
                    <a:pt x="3861" y="56"/>
                  </a:lnTo>
                  <a:lnTo>
                    <a:pt x="3864" y="50"/>
                  </a:lnTo>
                  <a:lnTo>
                    <a:pt x="3873" y="38"/>
                  </a:lnTo>
                  <a:lnTo>
                    <a:pt x="3873" y="35"/>
                  </a:lnTo>
                  <a:lnTo>
                    <a:pt x="3861" y="44"/>
                  </a:lnTo>
                  <a:lnTo>
                    <a:pt x="3865" y="37"/>
                  </a:lnTo>
                  <a:lnTo>
                    <a:pt x="3873" y="25"/>
                  </a:lnTo>
                  <a:lnTo>
                    <a:pt x="3873" y="22"/>
                  </a:lnTo>
                  <a:lnTo>
                    <a:pt x="3862" y="30"/>
                  </a:lnTo>
                  <a:lnTo>
                    <a:pt x="3865" y="25"/>
                  </a:lnTo>
                  <a:lnTo>
                    <a:pt x="3873" y="13"/>
                  </a:lnTo>
                  <a:lnTo>
                    <a:pt x="3874" y="10"/>
                  </a:lnTo>
                  <a:lnTo>
                    <a:pt x="3860" y="21"/>
                  </a:lnTo>
                  <a:lnTo>
                    <a:pt x="3848" y="31"/>
                  </a:lnTo>
                  <a:lnTo>
                    <a:pt x="3837" y="43"/>
                  </a:lnTo>
                  <a:lnTo>
                    <a:pt x="3826" y="55"/>
                  </a:lnTo>
                  <a:lnTo>
                    <a:pt x="3816" y="68"/>
                  </a:lnTo>
                  <a:lnTo>
                    <a:pt x="3808" y="82"/>
                  </a:lnTo>
                  <a:lnTo>
                    <a:pt x="3800" y="95"/>
                  </a:lnTo>
                  <a:lnTo>
                    <a:pt x="3794" y="110"/>
                  </a:lnTo>
                  <a:lnTo>
                    <a:pt x="3788" y="125"/>
                  </a:lnTo>
                  <a:lnTo>
                    <a:pt x="3784" y="140"/>
                  </a:lnTo>
                  <a:lnTo>
                    <a:pt x="3781" y="154"/>
                  </a:lnTo>
                  <a:lnTo>
                    <a:pt x="3778" y="169"/>
                  </a:lnTo>
                  <a:lnTo>
                    <a:pt x="3778" y="181"/>
                  </a:lnTo>
                  <a:lnTo>
                    <a:pt x="3778" y="181"/>
                  </a:lnTo>
                  <a:lnTo>
                    <a:pt x="3778" y="184"/>
                  </a:lnTo>
                  <a:lnTo>
                    <a:pt x="3778" y="214"/>
                  </a:lnTo>
                  <a:lnTo>
                    <a:pt x="3778" y="214"/>
                  </a:lnTo>
                  <a:lnTo>
                    <a:pt x="3730" y="303"/>
                  </a:lnTo>
                  <a:lnTo>
                    <a:pt x="3686" y="463"/>
                  </a:lnTo>
                  <a:lnTo>
                    <a:pt x="3686" y="467"/>
                  </a:lnTo>
                  <a:lnTo>
                    <a:pt x="3684" y="480"/>
                  </a:lnTo>
                  <a:lnTo>
                    <a:pt x="3671" y="616"/>
                  </a:lnTo>
                  <a:lnTo>
                    <a:pt x="3670" y="633"/>
                  </a:lnTo>
                  <a:lnTo>
                    <a:pt x="3658" y="873"/>
                  </a:lnTo>
                  <a:lnTo>
                    <a:pt x="3658" y="873"/>
                  </a:lnTo>
                  <a:lnTo>
                    <a:pt x="3645" y="873"/>
                  </a:lnTo>
                  <a:lnTo>
                    <a:pt x="3645" y="877"/>
                  </a:lnTo>
                  <a:lnTo>
                    <a:pt x="3643" y="889"/>
                  </a:lnTo>
                  <a:lnTo>
                    <a:pt x="3642" y="906"/>
                  </a:lnTo>
                  <a:lnTo>
                    <a:pt x="3640" y="1502"/>
                  </a:lnTo>
                  <a:lnTo>
                    <a:pt x="3629" y="1502"/>
                  </a:lnTo>
                  <a:lnTo>
                    <a:pt x="3627" y="1515"/>
                  </a:lnTo>
                  <a:lnTo>
                    <a:pt x="3625" y="1529"/>
                  </a:lnTo>
                  <a:lnTo>
                    <a:pt x="3610" y="4519"/>
                  </a:lnTo>
                  <a:lnTo>
                    <a:pt x="3391" y="4519"/>
                  </a:lnTo>
                  <a:lnTo>
                    <a:pt x="3434" y="3169"/>
                  </a:lnTo>
                  <a:lnTo>
                    <a:pt x="3431" y="3169"/>
                  </a:lnTo>
                  <a:lnTo>
                    <a:pt x="3431" y="3169"/>
                  </a:lnTo>
                  <a:lnTo>
                    <a:pt x="3373" y="3169"/>
                  </a:lnTo>
                  <a:lnTo>
                    <a:pt x="3373" y="3168"/>
                  </a:lnTo>
                  <a:lnTo>
                    <a:pt x="3372" y="3168"/>
                  </a:lnTo>
                  <a:lnTo>
                    <a:pt x="3371" y="3169"/>
                  </a:lnTo>
                  <a:lnTo>
                    <a:pt x="3313" y="3169"/>
                  </a:lnTo>
                  <a:lnTo>
                    <a:pt x="3313" y="3167"/>
                  </a:lnTo>
                  <a:lnTo>
                    <a:pt x="3312" y="3167"/>
                  </a:lnTo>
                  <a:lnTo>
                    <a:pt x="3312" y="3169"/>
                  </a:lnTo>
                  <a:lnTo>
                    <a:pt x="3312" y="3169"/>
                  </a:lnTo>
                  <a:lnTo>
                    <a:pt x="3254" y="3169"/>
                  </a:lnTo>
                  <a:lnTo>
                    <a:pt x="3255" y="3167"/>
                  </a:lnTo>
                  <a:lnTo>
                    <a:pt x="3252" y="3167"/>
                  </a:lnTo>
                  <a:lnTo>
                    <a:pt x="3252" y="3169"/>
                  </a:lnTo>
                  <a:lnTo>
                    <a:pt x="3195" y="3168"/>
                  </a:lnTo>
                  <a:lnTo>
                    <a:pt x="3195" y="3167"/>
                  </a:lnTo>
                  <a:lnTo>
                    <a:pt x="3194" y="3167"/>
                  </a:lnTo>
                  <a:lnTo>
                    <a:pt x="3194" y="3168"/>
                  </a:lnTo>
                  <a:lnTo>
                    <a:pt x="3135" y="3168"/>
                  </a:lnTo>
                  <a:lnTo>
                    <a:pt x="3135" y="3167"/>
                  </a:lnTo>
                  <a:lnTo>
                    <a:pt x="3134" y="3167"/>
                  </a:lnTo>
                  <a:lnTo>
                    <a:pt x="3134" y="3168"/>
                  </a:lnTo>
                  <a:lnTo>
                    <a:pt x="3077" y="3168"/>
                  </a:lnTo>
                  <a:lnTo>
                    <a:pt x="3077" y="3167"/>
                  </a:lnTo>
                  <a:lnTo>
                    <a:pt x="3076" y="3167"/>
                  </a:lnTo>
                  <a:lnTo>
                    <a:pt x="3075" y="3168"/>
                  </a:lnTo>
                  <a:lnTo>
                    <a:pt x="3017" y="3168"/>
                  </a:lnTo>
                  <a:lnTo>
                    <a:pt x="3017" y="3167"/>
                  </a:lnTo>
                  <a:lnTo>
                    <a:pt x="3016" y="3167"/>
                  </a:lnTo>
                  <a:lnTo>
                    <a:pt x="3016" y="3168"/>
                  </a:lnTo>
                  <a:lnTo>
                    <a:pt x="2959" y="3168"/>
                  </a:lnTo>
                  <a:lnTo>
                    <a:pt x="2959" y="3167"/>
                  </a:lnTo>
                  <a:lnTo>
                    <a:pt x="2957" y="3166"/>
                  </a:lnTo>
                  <a:lnTo>
                    <a:pt x="2957" y="3168"/>
                  </a:lnTo>
                  <a:lnTo>
                    <a:pt x="2899" y="3168"/>
                  </a:lnTo>
                  <a:lnTo>
                    <a:pt x="2899" y="3166"/>
                  </a:lnTo>
                  <a:lnTo>
                    <a:pt x="2897" y="3166"/>
                  </a:lnTo>
                  <a:lnTo>
                    <a:pt x="2897" y="3168"/>
                  </a:lnTo>
                  <a:lnTo>
                    <a:pt x="2840" y="3168"/>
                  </a:lnTo>
                  <a:lnTo>
                    <a:pt x="2839" y="3166"/>
                  </a:lnTo>
                  <a:lnTo>
                    <a:pt x="2838" y="3166"/>
                  </a:lnTo>
                  <a:lnTo>
                    <a:pt x="2838" y="3168"/>
                  </a:lnTo>
                  <a:lnTo>
                    <a:pt x="2781" y="3167"/>
                  </a:lnTo>
                  <a:lnTo>
                    <a:pt x="2780" y="3166"/>
                  </a:lnTo>
                  <a:lnTo>
                    <a:pt x="2778" y="3166"/>
                  </a:lnTo>
                  <a:lnTo>
                    <a:pt x="2778" y="3167"/>
                  </a:lnTo>
                  <a:lnTo>
                    <a:pt x="2722" y="3167"/>
                  </a:lnTo>
                  <a:lnTo>
                    <a:pt x="2721" y="3166"/>
                  </a:lnTo>
                  <a:lnTo>
                    <a:pt x="2720" y="3166"/>
                  </a:lnTo>
                  <a:lnTo>
                    <a:pt x="2720" y="3167"/>
                  </a:lnTo>
                  <a:lnTo>
                    <a:pt x="2662" y="3167"/>
                  </a:lnTo>
                  <a:lnTo>
                    <a:pt x="2661" y="3166"/>
                  </a:lnTo>
                  <a:lnTo>
                    <a:pt x="2660" y="3166"/>
                  </a:lnTo>
                  <a:lnTo>
                    <a:pt x="2660" y="3167"/>
                  </a:lnTo>
                  <a:lnTo>
                    <a:pt x="2603" y="3167"/>
                  </a:lnTo>
                  <a:lnTo>
                    <a:pt x="2603" y="3166"/>
                  </a:lnTo>
                  <a:lnTo>
                    <a:pt x="2601" y="3166"/>
                  </a:lnTo>
                  <a:lnTo>
                    <a:pt x="2601" y="3167"/>
                  </a:lnTo>
                  <a:lnTo>
                    <a:pt x="2544" y="3167"/>
                  </a:lnTo>
                  <a:lnTo>
                    <a:pt x="2543" y="3164"/>
                  </a:lnTo>
                  <a:lnTo>
                    <a:pt x="2542" y="3164"/>
                  </a:lnTo>
                  <a:lnTo>
                    <a:pt x="2542" y="3167"/>
                  </a:lnTo>
                  <a:lnTo>
                    <a:pt x="2485" y="3167"/>
                  </a:lnTo>
                  <a:lnTo>
                    <a:pt x="2485" y="3166"/>
                  </a:lnTo>
                  <a:lnTo>
                    <a:pt x="2481" y="3166"/>
                  </a:lnTo>
                  <a:lnTo>
                    <a:pt x="2481" y="3170"/>
                  </a:lnTo>
                  <a:lnTo>
                    <a:pt x="2438" y="3170"/>
                  </a:lnTo>
                  <a:lnTo>
                    <a:pt x="2437" y="3169"/>
                  </a:lnTo>
                  <a:lnTo>
                    <a:pt x="2436" y="3169"/>
                  </a:lnTo>
                  <a:lnTo>
                    <a:pt x="2436" y="3170"/>
                  </a:lnTo>
                  <a:lnTo>
                    <a:pt x="2379" y="3170"/>
                  </a:lnTo>
                  <a:lnTo>
                    <a:pt x="2379" y="3170"/>
                  </a:lnTo>
                  <a:lnTo>
                    <a:pt x="2378" y="3169"/>
                  </a:lnTo>
                  <a:lnTo>
                    <a:pt x="2377" y="3169"/>
                  </a:lnTo>
                  <a:lnTo>
                    <a:pt x="2377" y="3170"/>
                  </a:lnTo>
                  <a:lnTo>
                    <a:pt x="2321" y="3170"/>
                  </a:lnTo>
                  <a:lnTo>
                    <a:pt x="2321" y="3170"/>
                  </a:lnTo>
                  <a:lnTo>
                    <a:pt x="2320" y="3169"/>
                  </a:lnTo>
                  <a:lnTo>
                    <a:pt x="2319" y="3169"/>
                  </a:lnTo>
                  <a:lnTo>
                    <a:pt x="2319" y="3170"/>
                  </a:lnTo>
                  <a:lnTo>
                    <a:pt x="2261" y="3170"/>
                  </a:lnTo>
                  <a:lnTo>
                    <a:pt x="2261" y="3170"/>
                  </a:lnTo>
                  <a:lnTo>
                    <a:pt x="2258" y="3170"/>
                  </a:lnTo>
                  <a:lnTo>
                    <a:pt x="2260" y="3209"/>
                  </a:lnTo>
                  <a:lnTo>
                    <a:pt x="2260" y="3209"/>
                  </a:lnTo>
                  <a:lnTo>
                    <a:pt x="2260" y="3211"/>
                  </a:lnTo>
                  <a:lnTo>
                    <a:pt x="2260" y="3211"/>
                  </a:lnTo>
                  <a:lnTo>
                    <a:pt x="2260" y="3211"/>
                  </a:lnTo>
                  <a:lnTo>
                    <a:pt x="2266" y="3290"/>
                  </a:lnTo>
                  <a:lnTo>
                    <a:pt x="2264" y="3290"/>
                  </a:lnTo>
                  <a:lnTo>
                    <a:pt x="2264" y="3292"/>
                  </a:lnTo>
                  <a:lnTo>
                    <a:pt x="2266" y="3292"/>
                  </a:lnTo>
                  <a:lnTo>
                    <a:pt x="2266" y="3292"/>
                  </a:lnTo>
                  <a:lnTo>
                    <a:pt x="2270" y="3373"/>
                  </a:lnTo>
                  <a:lnTo>
                    <a:pt x="2269" y="3373"/>
                  </a:lnTo>
                  <a:lnTo>
                    <a:pt x="2269" y="3374"/>
                  </a:lnTo>
                  <a:lnTo>
                    <a:pt x="2270" y="3375"/>
                  </a:lnTo>
                  <a:lnTo>
                    <a:pt x="2270" y="3375"/>
                  </a:lnTo>
                  <a:lnTo>
                    <a:pt x="2274" y="3454"/>
                  </a:lnTo>
                  <a:lnTo>
                    <a:pt x="2274" y="3454"/>
                  </a:lnTo>
                  <a:lnTo>
                    <a:pt x="2274" y="3455"/>
                  </a:lnTo>
                  <a:lnTo>
                    <a:pt x="2274" y="3456"/>
                  </a:lnTo>
                  <a:lnTo>
                    <a:pt x="2274" y="3456"/>
                  </a:lnTo>
                  <a:lnTo>
                    <a:pt x="2279" y="3536"/>
                  </a:lnTo>
                  <a:lnTo>
                    <a:pt x="2279" y="3536"/>
                  </a:lnTo>
                  <a:lnTo>
                    <a:pt x="2279" y="3538"/>
                  </a:lnTo>
                  <a:lnTo>
                    <a:pt x="2279" y="3538"/>
                  </a:lnTo>
                  <a:lnTo>
                    <a:pt x="2279" y="3538"/>
                  </a:lnTo>
                  <a:lnTo>
                    <a:pt x="2284" y="3618"/>
                  </a:lnTo>
                  <a:lnTo>
                    <a:pt x="2283" y="3618"/>
                  </a:lnTo>
                  <a:lnTo>
                    <a:pt x="2283" y="3619"/>
                  </a:lnTo>
                  <a:lnTo>
                    <a:pt x="2284" y="3620"/>
                  </a:lnTo>
                  <a:lnTo>
                    <a:pt x="2284" y="3620"/>
                  </a:lnTo>
                  <a:lnTo>
                    <a:pt x="2288" y="3700"/>
                  </a:lnTo>
                  <a:lnTo>
                    <a:pt x="2287" y="3700"/>
                  </a:lnTo>
                  <a:lnTo>
                    <a:pt x="2287" y="3701"/>
                  </a:lnTo>
                  <a:lnTo>
                    <a:pt x="2288" y="3702"/>
                  </a:lnTo>
                  <a:lnTo>
                    <a:pt x="2288" y="3702"/>
                  </a:lnTo>
                  <a:lnTo>
                    <a:pt x="2293" y="3783"/>
                  </a:lnTo>
                  <a:lnTo>
                    <a:pt x="2293" y="3783"/>
                  </a:lnTo>
                  <a:lnTo>
                    <a:pt x="2293" y="3784"/>
                  </a:lnTo>
                  <a:lnTo>
                    <a:pt x="2293" y="3785"/>
                  </a:lnTo>
                  <a:lnTo>
                    <a:pt x="2293" y="3785"/>
                  </a:lnTo>
                  <a:lnTo>
                    <a:pt x="2297" y="3865"/>
                  </a:lnTo>
                  <a:lnTo>
                    <a:pt x="2297" y="3865"/>
                  </a:lnTo>
                  <a:lnTo>
                    <a:pt x="2297" y="3866"/>
                  </a:lnTo>
                  <a:lnTo>
                    <a:pt x="2297" y="3867"/>
                  </a:lnTo>
                  <a:lnTo>
                    <a:pt x="2297" y="3867"/>
                  </a:lnTo>
                  <a:lnTo>
                    <a:pt x="2302" y="3947"/>
                  </a:lnTo>
                  <a:lnTo>
                    <a:pt x="2301" y="3947"/>
                  </a:lnTo>
                  <a:lnTo>
                    <a:pt x="2301" y="3949"/>
                  </a:lnTo>
                  <a:lnTo>
                    <a:pt x="2302" y="3950"/>
                  </a:lnTo>
                  <a:lnTo>
                    <a:pt x="2302" y="3950"/>
                  </a:lnTo>
                  <a:lnTo>
                    <a:pt x="2307" y="4030"/>
                  </a:lnTo>
                  <a:lnTo>
                    <a:pt x="2307" y="4030"/>
                  </a:lnTo>
                  <a:lnTo>
                    <a:pt x="2307" y="4032"/>
                  </a:lnTo>
                  <a:lnTo>
                    <a:pt x="2307" y="4032"/>
                  </a:lnTo>
                  <a:lnTo>
                    <a:pt x="2307" y="4032"/>
                  </a:lnTo>
                  <a:lnTo>
                    <a:pt x="2311" y="4113"/>
                  </a:lnTo>
                  <a:lnTo>
                    <a:pt x="2311" y="4113"/>
                  </a:lnTo>
                  <a:lnTo>
                    <a:pt x="2311" y="4114"/>
                  </a:lnTo>
                  <a:lnTo>
                    <a:pt x="2311" y="4116"/>
                  </a:lnTo>
                  <a:lnTo>
                    <a:pt x="2311" y="4116"/>
                  </a:lnTo>
                  <a:lnTo>
                    <a:pt x="2316" y="4197"/>
                  </a:lnTo>
                  <a:lnTo>
                    <a:pt x="2315" y="4197"/>
                  </a:lnTo>
                  <a:lnTo>
                    <a:pt x="2315" y="4198"/>
                  </a:lnTo>
                  <a:lnTo>
                    <a:pt x="2316" y="4198"/>
                  </a:lnTo>
                  <a:lnTo>
                    <a:pt x="2316" y="4198"/>
                  </a:lnTo>
                  <a:lnTo>
                    <a:pt x="2321" y="4277"/>
                  </a:lnTo>
                  <a:lnTo>
                    <a:pt x="2254" y="4277"/>
                  </a:lnTo>
                  <a:lnTo>
                    <a:pt x="2254" y="4277"/>
                  </a:lnTo>
                  <a:lnTo>
                    <a:pt x="2254" y="4277"/>
                  </a:lnTo>
                  <a:lnTo>
                    <a:pt x="2251" y="4277"/>
                  </a:lnTo>
                  <a:lnTo>
                    <a:pt x="2251" y="4277"/>
                  </a:lnTo>
                  <a:lnTo>
                    <a:pt x="2180" y="4277"/>
                  </a:lnTo>
                  <a:lnTo>
                    <a:pt x="2180" y="4277"/>
                  </a:lnTo>
                  <a:lnTo>
                    <a:pt x="2179" y="4276"/>
                  </a:lnTo>
                  <a:lnTo>
                    <a:pt x="2178" y="4277"/>
                  </a:lnTo>
                  <a:lnTo>
                    <a:pt x="2178" y="4277"/>
                  </a:lnTo>
                  <a:lnTo>
                    <a:pt x="2106" y="4277"/>
                  </a:lnTo>
                  <a:lnTo>
                    <a:pt x="2105" y="4277"/>
                  </a:lnTo>
                  <a:lnTo>
                    <a:pt x="2103" y="4277"/>
                  </a:lnTo>
                  <a:lnTo>
                    <a:pt x="2145" y="5168"/>
                  </a:lnTo>
                  <a:lnTo>
                    <a:pt x="2140" y="5168"/>
                  </a:lnTo>
                  <a:lnTo>
                    <a:pt x="2101" y="5184"/>
                  </a:lnTo>
                  <a:lnTo>
                    <a:pt x="2088" y="5262"/>
                  </a:lnTo>
                  <a:lnTo>
                    <a:pt x="2076" y="5340"/>
                  </a:lnTo>
                  <a:lnTo>
                    <a:pt x="2063" y="5419"/>
                  </a:lnTo>
                  <a:lnTo>
                    <a:pt x="2050" y="5497"/>
                  </a:lnTo>
                  <a:lnTo>
                    <a:pt x="2049" y="5507"/>
                  </a:lnTo>
                  <a:lnTo>
                    <a:pt x="1872" y="5549"/>
                  </a:lnTo>
                  <a:lnTo>
                    <a:pt x="1871" y="5549"/>
                  </a:lnTo>
                  <a:lnTo>
                    <a:pt x="1794" y="5548"/>
                  </a:lnTo>
                  <a:lnTo>
                    <a:pt x="1793" y="5549"/>
                  </a:lnTo>
                  <a:lnTo>
                    <a:pt x="1793" y="5474"/>
                  </a:lnTo>
                  <a:lnTo>
                    <a:pt x="1793" y="5470"/>
                  </a:lnTo>
                  <a:lnTo>
                    <a:pt x="1792" y="5468"/>
                  </a:lnTo>
                  <a:lnTo>
                    <a:pt x="1356" y="5467"/>
                  </a:lnTo>
                  <a:lnTo>
                    <a:pt x="1356" y="5394"/>
                  </a:lnTo>
                  <a:lnTo>
                    <a:pt x="1443" y="5370"/>
                  </a:lnTo>
                  <a:lnTo>
                    <a:pt x="1562" y="5324"/>
                  </a:lnTo>
                  <a:lnTo>
                    <a:pt x="1673" y="5265"/>
                  </a:lnTo>
                  <a:lnTo>
                    <a:pt x="1779" y="5196"/>
                  </a:lnTo>
                  <a:lnTo>
                    <a:pt x="1871" y="5106"/>
                  </a:lnTo>
                  <a:lnTo>
                    <a:pt x="1871" y="5081"/>
                  </a:lnTo>
                  <a:lnTo>
                    <a:pt x="1550" y="5080"/>
                  </a:lnTo>
                  <a:lnTo>
                    <a:pt x="1543" y="5092"/>
                  </a:lnTo>
                  <a:lnTo>
                    <a:pt x="543" y="5087"/>
                  </a:lnTo>
                  <a:lnTo>
                    <a:pt x="530" y="5074"/>
                  </a:lnTo>
                  <a:lnTo>
                    <a:pt x="203" y="5073"/>
                  </a:lnTo>
                  <a:lnTo>
                    <a:pt x="203" y="5098"/>
                  </a:lnTo>
                  <a:lnTo>
                    <a:pt x="328" y="5182"/>
                  </a:lnTo>
                  <a:lnTo>
                    <a:pt x="455" y="5261"/>
                  </a:lnTo>
                  <a:lnTo>
                    <a:pt x="569" y="5320"/>
                  </a:lnTo>
                  <a:lnTo>
                    <a:pt x="690" y="5368"/>
                  </a:lnTo>
                  <a:lnTo>
                    <a:pt x="739" y="5381"/>
                  </a:lnTo>
                  <a:lnTo>
                    <a:pt x="737" y="5561"/>
                  </a:lnTo>
                  <a:lnTo>
                    <a:pt x="728" y="5561"/>
                  </a:lnTo>
                  <a:lnTo>
                    <a:pt x="592" y="5561"/>
                  </a:lnTo>
                  <a:lnTo>
                    <a:pt x="399" y="5562"/>
                  </a:lnTo>
                  <a:lnTo>
                    <a:pt x="395" y="5526"/>
                  </a:lnTo>
                  <a:lnTo>
                    <a:pt x="346" y="5523"/>
                  </a:lnTo>
                  <a:lnTo>
                    <a:pt x="270" y="5522"/>
                  </a:lnTo>
                  <a:lnTo>
                    <a:pt x="227" y="5525"/>
                  </a:lnTo>
                  <a:lnTo>
                    <a:pt x="204" y="5677"/>
                  </a:lnTo>
                  <a:lnTo>
                    <a:pt x="1" y="5682"/>
                  </a:lnTo>
                  <a:lnTo>
                    <a:pt x="1" y="5692"/>
                  </a:lnTo>
                  <a:lnTo>
                    <a:pt x="0" y="5692"/>
                  </a:lnTo>
                  <a:lnTo>
                    <a:pt x="0" y="6188"/>
                  </a:lnTo>
                  <a:lnTo>
                    <a:pt x="17352" y="6188"/>
                  </a:lnTo>
                  <a:lnTo>
                    <a:pt x="17352" y="5692"/>
                  </a:lnTo>
                  <a:lnTo>
                    <a:pt x="17337" y="5692"/>
                  </a:lnTo>
                  <a:close/>
                  <a:moveTo>
                    <a:pt x="14719" y="4350"/>
                  </a:moveTo>
                  <a:lnTo>
                    <a:pt x="14718" y="4348"/>
                  </a:lnTo>
                  <a:lnTo>
                    <a:pt x="14721" y="4352"/>
                  </a:lnTo>
                  <a:lnTo>
                    <a:pt x="14719" y="4350"/>
                  </a:lnTo>
                  <a:close/>
                  <a:moveTo>
                    <a:pt x="14590" y="4361"/>
                  </a:moveTo>
                  <a:lnTo>
                    <a:pt x="14590" y="4360"/>
                  </a:lnTo>
                  <a:lnTo>
                    <a:pt x="14591" y="4362"/>
                  </a:lnTo>
                  <a:lnTo>
                    <a:pt x="14590" y="4361"/>
                  </a:lnTo>
                  <a:close/>
                  <a:moveTo>
                    <a:pt x="14595" y="4372"/>
                  </a:moveTo>
                  <a:lnTo>
                    <a:pt x="14595" y="4370"/>
                  </a:lnTo>
                  <a:lnTo>
                    <a:pt x="14594" y="4370"/>
                  </a:lnTo>
                  <a:lnTo>
                    <a:pt x="14595" y="4372"/>
                  </a:lnTo>
                  <a:close/>
                  <a:moveTo>
                    <a:pt x="14582" y="4360"/>
                  </a:moveTo>
                  <a:lnTo>
                    <a:pt x="14594" y="4372"/>
                  </a:lnTo>
                  <a:lnTo>
                    <a:pt x="14595" y="4373"/>
                  </a:lnTo>
                  <a:lnTo>
                    <a:pt x="14590" y="4368"/>
                  </a:lnTo>
                  <a:lnTo>
                    <a:pt x="14582" y="4360"/>
                  </a:lnTo>
                  <a:close/>
                  <a:moveTo>
                    <a:pt x="14591" y="4370"/>
                  </a:moveTo>
                  <a:lnTo>
                    <a:pt x="14596" y="4374"/>
                  </a:lnTo>
                  <a:lnTo>
                    <a:pt x="14596" y="4375"/>
                  </a:lnTo>
                  <a:lnTo>
                    <a:pt x="14594" y="4373"/>
                  </a:lnTo>
                  <a:lnTo>
                    <a:pt x="14591" y="4370"/>
                  </a:lnTo>
                  <a:close/>
                  <a:moveTo>
                    <a:pt x="14596" y="4377"/>
                  </a:moveTo>
                  <a:lnTo>
                    <a:pt x="14595" y="4375"/>
                  </a:lnTo>
                  <a:lnTo>
                    <a:pt x="14596" y="4376"/>
                  </a:lnTo>
                  <a:lnTo>
                    <a:pt x="14597" y="4377"/>
                  </a:lnTo>
                  <a:lnTo>
                    <a:pt x="14596" y="4377"/>
                  </a:lnTo>
                  <a:close/>
                  <a:moveTo>
                    <a:pt x="14597" y="4377"/>
                  </a:moveTo>
                  <a:lnTo>
                    <a:pt x="14597" y="4377"/>
                  </a:lnTo>
                  <a:lnTo>
                    <a:pt x="14597" y="4376"/>
                  </a:lnTo>
                  <a:lnTo>
                    <a:pt x="14597" y="4376"/>
                  </a:lnTo>
                  <a:lnTo>
                    <a:pt x="14597" y="4377"/>
                  </a:lnTo>
                  <a:close/>
                  <a:moveTo>
                    <a:pt x="14598" y="4376"/>
                  </a:moveTo>
                  <a:lnTo>
                    <a:pt x="14596" y="4375"/>
                  </a:lnTo>
                  <a:lnTo>
                    <a:pt x="14596" y="4374"/>
                  </a:lnTo>
                  <a:lnTo>
                    <a:pt x="14598" y="4376"/>
                  </a:lnTo>
                  <a:lnTo>
                    <a:pt x="14598" y="4376"/>
                  </a:lnTo>
                  <a:close/>
                  <a:moveTo>
                    <a:pt x="14598" y="4376"/>
                  </a:moveTo>
                  <a:lnTo>
                    <a:pt x="14596" y="4374"/>
                  </a:lnTo>
                  <a:lnTo>
                    <a:pt x="14595" y="4372"/>
                  </a:lnTo>
                  <a:lnTo>
                    <a:pt x="14598" y="4375"/>
                  </a:lnTo>
                  <a:lnTo>
                    <a:pt x="14598" y="4376"/>
                  </a:lnTo>
                  <a:close/>
                  <a:moveTo>
                    <a:pt x="14603" y="4373"/>
                  </a:moveTo>
                  <a:lnTo>
                    <a:pt x="14602" y="4367"/>
                  </a:lnTo>
                  <a:lnTo>
                    <a:pt x="14603" y="4362"/>
                  </a:lnTo>
                  <a:lnTo>
                    <a:pt x="14604" y="4373"/>
                  </a:lnTo>
                  <a:lnTo>
                    <a:pt x="14603" y="4373"/>
                  </a:lnTo>
                  <a:close/>
                  <a:moveTo>
                    <a:pt x="14604" y="4373"/>
                  </a:moveTo>
                  <a:lnTo>
                    <a:pt x="14603" y="4360"/>
                  </a:lnTo>
                  <a:lnTo>
                    <a:pt x="14604" y="4354"/>
                  </a:lnTo>
                  <a:lnTo>
                    <a:pt x="14604" y="4373"/>
                  </a:lnTo>
                  <a:lnTo>
                    <a:pt x="14604" y="4373"/>
                  </a:lnTo>
                  <a:close/>
                  <a:moveTo>
                    <a:pt x="10821" y="4954"/>
                  </a:moveTo>
                  <a:lnTo>
                    <a:pt x="10820" y="4954"/>
                  </a:lnTo>
                  <a:lnTo>
                    <a:pt x="10821" y="4954"/>
                  </a:lnTo>
                  <a:lnTo>
                    <a:pt x="10821" y="4954"/>
                  </a:lnTo>
                  <a:close/>
                  <a:moveTo>
                    <a:pt x="11139" y="2788"/>
                  </a:moveTo>
                  <a:lnTo>
                    <a:pt x="11122" y="2788"/>
                  </a:lnTo>
                  <a:lnTo>
                    <a:pt x="11122" y="2784"/>
                  </a:lnTo>
                  <a:lnTo>
                    <a:pt x="11140" y="2774"/>
                  </a:lnTo>
                  <a:lnTo>
                    <a:pt x="11139" y="2788"/>
                  </a:lnTo>
                  <a:close/>
                  <a:moveTo>
                    <a:pt x="12086" y="5692"/>
                  </a:moveTo>
                  <a:lnTo>
                    <a:pt x="12086" y="5082"/>
                  </a:lnTo>
                  <a:lnTo>
                    <a:pt x="12354" y="5082"/>
                  </a:lnTo>
                  <a:lnTo>
                    <a:pt x="12355" y="5692"/>
                  </a:lnTo>
                  <a:lnTo>
                    <a:pt x="12086" y="5692"/>
                  </a:lnTo>
                  <a:close/>
                  <a:moveTo>
                    <a:pt x="13672" y="4729"/>
                  </a:moveTo>
                  <a:lnTo>
                    <a:pt x="13672" y="4728"/>
                  </a:lnTo>
                  <a:lnTo>
                    <a:pt x="13672" y="4729"/>
                  </a:lnTo>
                  <a:close/>
                  <a:moveTo>
                    <a:pt x="13738" y="4711"/>
                  </a:moveTo>
                  <a:lnTo>
                    <a:pt x="13741" y="4709"/>
                  </a:lnTo>
                  <a:lnTo>
                    <a:pt x="13740" y="4711"/>
                  </a:lnTo>
                  <a:lnTo>
                    <a:pt x="13738" y="4711"/>
                  </a:lnTo>
                  <a:close/>
                  <a:moveTo>
                    <a:pt x="13745" y="4722"/>
                  </a:moveTo>
                  <a:lnTo>
                    <a:pt x="13743" y="4722"/>
                  </a:lnTo>
                  <a:lnTo>
                    <a:pt x="13742" y="4721"/>
                  </a:lnTo>
                  <a:lnTo>
                    <a:pt x="13745" y="4720"/>
                  </a:lnTo>
                  <a:lnTo>
                    <a:pt x="13745" y="4722"/>
                  </a:lnTo>
                  <a:close/>
                  <a:moveTo>
                    <a:pt x="13745" y="4720"/>
                  </a:moveTo>
                  <a:lnTo>
                    <a:pt x="13742" y="4721"/>
                  </a:lnTo>
                  <a:lnTo>
                    <a:pt x="13742" y="4716"/>
                  </a:lnTo>
                  <a:lnTo>
                    <a:pt x="13745" y="4715"/>
                  </a:lnTo>
                  <a:lnTo>
                    <a:pt x="13745" y="4720"/>
                  </a:lnTo>
                  <a:close/>
                  <a:moveTo>
                    <a:pt x="13745" y="4714"/>
                  </a:moveTo>
                  <a:lnTo>
                    <a:pt x="13742" y="4716"/>
                  </a:lnTo>
                  <a:lnTo>
                    <a:pt x="13742" y="4715"/>
                  </a:lnTo>
                  <a:lnTo>
                    <a:pt x="13743" y="4714"/>
                  </a:lnTo>
                  <a:lnTo>
                    <a:pt x="13745" y="4713"/>
                  </a:lnTo>
                  <a:lnTo>
                    <a:pt x="13745" y="4714"/>
                  </a:lnTo>
                  <a:close/>
                  <a:moveTo>
                    <a:pt x="13742" y="4714"/>
                  </a:moveTo>
                  <a:lnTo>
                    <a:pt x="13743" y="4714"/>
                  </a:lnTo>
                  <a:lnTo>
                    <a:pt x="13742" y="4715"/>
                  </a:lnTo>
                  <a:lnTo>
                    <a:pt x="13742" y="4714"/>
                  </a:lnTo>
                  <a:close/>
                  <a:moveTo>
                    <a:pt x="13745" y="4713"/>
                  </a:moveTo>
                  <a:lnTo>
                    <a:pt x="13744" y="4713"/>
                  </a:lnTo>
                  <a:lnTo>
                    <a:pt x="13745" y="4712"/>
                  </a:lnTo>
                  <a:lnTo>
                    <a:pt x="13745" y="4713"/>
                  </a:lnTo>
                  <a:close/>
                  <a:moveTo>
                    <a:pt x="13745" y="4712"/>
                  </a:moveTo>
                  <a:lnTo>
                    <a:pt x="13743" y="4713"/>
                  </a:lnTo>
                  <a:lnTo>
                    <a:pt x="13742" y="4714"/>
                  </a:lnTo>
                  <a:lnTo>
                    <a:pt x="13742" y="4713"/>
                  </a:lnTo>
                  <a:lnTo>
                    <a:pt x="13745" y="4711"/>
                  </a:lnTo>
                  <a:lnTo>
                    <a:pt x="13745" y="4712"/>
                  </a:lnTo>
                  <a:close/>
                  <a:moveTo>
                    <a:pt x="13870" y="4723"/>
                  </a:moveTo>
                  <a:lnTo>
                    <a:pt x="13881" y="4717"/>
                  </a:lnTo>
                  <a:lnTo>
                    <a:pt x="13872" y="4724"/>
                  </a:lnTo>
                  <a:lnTo>
                    <a:pt x="13869" y="4724"/>
                  </a:lnTo>
                  <a:lnTo>
                    <a:pt x="13870" y="4723"/>
                  </a:lnTo>
                  <a:close/>
                  <a:moveTo>
                    <a:pt x="13882" y="4759"/>
                  </a:moveTo>
                  <a:lnTo>
                    <a:pt x="13871" y="4759"/>
                  </a:lnTo>
                  <a:lnTo>
                    <a:pt x="13872" y="4756"/>
                  </a:lnTo>
                  <a:lnTo>
                    <a:pt x="13876" y="4756"/>
                  </a:lnTo>
                  <a:lnTo>
                    <a:pt x="13876" y="4759"/>
                  </a:lnTo>
                  <a:lnTo>
                    <a:pt x="13876" y="4759"/>
                  </a:lnTo>
                  <a:lnTo>
                    <a:pt x="13876" y="4756"/>
                  </a:lnTo>
                  <a:lnTo>
                    <a:pt x="13882" y="4756"/>
                  </a:lnTo>
                  <a:lnTo>
                    <a:pt x="13882" y="4759"/>
                  </a:lnTo>
                  <a:close/>
                  <a:moveTo>
                    <a:pt x="13883" y="4724"/>
                  </a:moveTo>
                  <a:lnTo>
                    <a:pt x="13875" y="4724"/>
                  </a:lnTo>
                  <a:lnTo>
                    <a:pt x="13883" y="4721"/>
                  </a:lnTo>
                  <a:lnTo>
                    <a:pt x="13883" y="4724"/>
                  </a:lnTo>
                  <a:close/>
                  <a:moveTo>
                    <a:pt x="13883" y="4721"/>
                  </a:moveTo>
                  <a:lnTo>
                    <a:pt x="13874" y="4724"/>
                  </a:lnTo>
                  <a:lnTo>
                    <a:pt x="13872" y="4724"/>
                  </a:lnTo>
                  <a:lnTo>
                    <a:pt x="13881" y="4717"/>
                  </a:lnTo>
                  <a:lnTo>
                    <a:pt x="13883" y="4717"/>
                  </a:lnTo>
                  <a:lnTo>
                    <a:pt x="13883" y="4721"/>
                  </a:lnTo>
                  <a:close/>
                  <a:moveTo>
                    <a:pt x="13883" y="4717"/>
                  </a:moveTo>
                  <a:lnTo>
                    <a:pt x="13882" y="4717"/>
                  </a:lnTo>
                  <a:lnTo>
                    <a:pt x="13883" y="4716"/>
                  </a:lnTo>
                  <a:lnTo>
                    <a:pt x="13883" y="4717"/>
                  </a:lnTo>
                  <a:close/>
                  <a:moveTo>
                    <a:pt x="13883" y="4716"/>
                  </a:moveTo>
                  <a:lnTo>
                    <a:pt x="13871" y="4722"/>
                  </a:lnTo>
                  <a:lnTo>
                    <a:pt x="13883" y="4713"/>
                  </a:lnTo>
                  <a:lnTo>
                    <a:pt x="13883" y="4716"/>
                  </a:lnTo>
                  <a:close/>
                  <a:moveTo>
                    <a:pt x="13883" y="4711"/>
                  </a:moveTo>
                  <a:lnTo>
                    <a:pt x="13877" y="4715"/>
                  </a:lnTo>
                  <a:lnTo>
                    <a:pt x="13883" y="4711"/>
                  </a:lnTo>
                  <a:lnTo>
                    <a:pt x="13883" y="4711"/>
                  </a:lnTo>
                  <a:close/>
                  <a:moveTo>
                    <a:pt x="13883" y="4711"/>
                  </a:moveTo>
                  <a:lnTo>
                    <a:pt x="13873" y="4717"/>
                  </a:lnTo>
                  <a:lnTo>
                    <a:pt x="13877" y="4711"/>
                  </a:lnTo>
                  <a:lnTo>
                    <a:pt x="13883" y="4706"/>
                  </a:lnTo>
                  <a:lnTo>
                    <a:pt x="13883" y="4711"/>
                  </a:lnTo>
                  <a:close/>
                  <a:moveTo>
                    <a:pt x="13883" y="4706"/>
                  </a:moveTo>
                  <a:lnTo>
                    <a:pt x="13877" y="4710"/>
                  </a:lnTo>
                  <a:lnTo>
                    <a:pt x="13883" y="4704"/>
                  </a:lnTo>
                  <a:lnTo>
                    <a:pt x="13883" y="4706"/>
                  </a:lnTo>
                  <a:close/>
                  <a:moveTo>
                    <a:pt x="13997" y="4642"/>
                  </a:moveTo>
                  <a:lnTo>
                    <a:pt x="13999" y="4632"/>
                  </a:lnTo>
                  <a:lnTo>
                    <a:pt x="13998" y="4642"/>
                  </a:lnTo>
                  <a:lnTo>
                    <a:pt x="13997" y="4642"/>
                  </a:lnTo>
                  <a:close/>
                  <a:moveTo>
                    <a:pt x="14005" y="4640"/>
                  </a:moveTo>
                  <a:lnTo>
                    <a:pt x="14007" y="4638"/>
                  </a:lnTo>
                  <a:lnTo>
                    <a:pt x="14007" y="4638"/>
                  </a:lnTo>
                  <a:lnTo>
                    <a:pt x="14005" y="4640"/>
                  </a:lnTo>
                  <a:lnTo>
                    <a:pt x="14005" y="4640"/>
                  </a:lnTo>
                  <a:close/>
                  <a:moveTo>
                    <a:pt x="14008" y="4644"/>
                  </a:moveTo>
                  <a:lnTo>
                    <a:pt x="14011" y="4643"/>
                  </a:lnTo>
                  <a:lnTo>
                    <a:pt x="14008" y="4645"/>
                  </a:lnTo>
                  <a:lnTo>
                    <a:pt x="14008" y="4644"/>
                  </a:lnTo>
                  <a:close/>
                  <a:moveTo>
                    <a:pt x="14012" y="4649"/>
                  </a:moveTo>
                  <a:lnTo>
                    <a:pt x="14012" y="4649"/>
                  </a:lnTo>
                  <a:lnTo>
                    <a:pt x="14010" y="4649"/>
                  </a:lnTo>
                  <a:lnTo>
                    <a:pt x="14012" y="4648"/>
                  </a:lnTo>
                  <a:lnTo>
                    <a:pt x="14012" y="4649"/>
                  </a:lnTo>
                  <a:close/>
                  <a:moveTo>
                    <a:pt x="14012" y="4648"/>
                  </a:moveTo>
                  <a:lnTo>
                    <a:pt x="14010" y="4649"/>
                  </a:lnTo>
                  <a:lnTo>
                    <a:pt x="14010" y="4649"/>
                  </a:lnTo>
                  <a:lnTo>
                    <a:pt x="14008" y="4645"/>
                  </a:lnTo>
                  <a:lnTo>
                    <a:pt x="14012" y="4643"/>
                  </a:lnTo>
                  <a:lnTo>
                    <a:pt x="14012" y="4643"/>
                  </a:lnTo>
                  <a:lnTo>
                    <a:pt x="14012" y="4648"/>
                  </a:lnTo>
                  <a:close/>
                  <a:moveTo>
                    <a:pt x="14012" y="4642"/>
                  </a:moveTo>
                  <a:lnTo>
                    <a:pt x="14012" y="4643"/>
                  </a:lnTo>
                  <a:lnTo>
                    <a:pt x="14012" y="4642"/>
                  </a:lnTo>
                  <a:lnTo>
                    <a:pt x="14012" y="4642"/>
                  </a:lnTo>
                  <a:close/>
                  <a:moveTo>
                    <a:pt x="14012" y="4642"/>
                  </a:moveTo>
                  <a:lnTo>
                    <a:pt x="14012" y="4643"/>
                  </a:lnTo>
                  <a:lnTo>
                    <a:pt x="14008" y="4644"/>
                  </a:lnTo>
                  <a:lnTo>
                    <a:pt x="14008" y="4643"/>
                  </a:lnTo>
                  <a:lnTo>
                    <a:pt x="14012" y="4642"/>
                  </a:lnTo>
                  <a:lnTo>
                    <a:pt x="14012" y="4642"/>
                  </a:lnTo>
                  <a:close/>
                  <a:moveTo>
                    <a:pt x="14015" y="4639"/>
                  </a:moveTo>
                  <a:lnTo>
                    <a:pt x="14015" y="4639"/>
                  </a:lnTo>
                  <a:lnTo>
                    <a:pt x="14015" y="4639"/>
                  </a:lnTo>
                  <a:close/>
                  <a:moveTo>
                    <a:pt x="14129" y="4687"/>
                  </a:moveTo>
                  <a:lnTo>
                    <a:pt x="14129" y="4687"/>
                  </a:lnTo>
                  <a:lnTo>
                    <a:pt x="14129" y="4687"/>
                  </a:lnTo>
                  <a:lnTo>
                    <a:pt x="14129" y="4687"/>
                  </a:lnTo>
                  <a:lnTo>
                    <a:pt x="14129" y="4687"/>
                  </a:lnTo>
                  <a:close/>
                  <a:moveTo>
                    <a:pt x="14133" y="4649"/>
                  </a:moveTo>
                  <a:lnTo>
                    <a:pt x="14133" y="4649"/>
                  </a:lnTo>
                  <a:lnTo>
                    <a:pt x="14133" y="4648"/>
                  </a:lnTo>
                  <a:lnTo>
                    <a:pt x="14133" y="4649"/>
                  </a:lnTo>
                  <a:close/>
                  <a:moveTo>
                    <a:pt x="14252" y="4507"/>
                  </a:moveTo>
                  <a:lnTo>
                    <a:pt x="14255" y="4490"/>
                  </a:lnTo>
                  <a:lnTo>
                    <a:pt x="14255" y="4503"/>
                  </a:lnTo>
                  <a:lnTo>
                    <a:pt x="14252" y="4507"/>
                  </a:lnTo>
                  <a:lnTo>
                    <a:pt x="14252" y="4507"/>
                  </a:lnTo>
                  <a:close/>
                  <a:moveTo>
                    <a:pt x="14252" y="4507"/>
                  </a:moveTo>
                  <a:lnTo>
                    <a:pt x="14255" y="4503"/>
                  </a:lnTo>
                  <a:lnTo>
                    <a:pt x="14255" y="4505"/>
                  </a:lnTo>
                  <a:lnTo>
                    <a:pt x="14254" y="4506"/>
                  </a:lnTo>
                  <a:lnTo>
                    <a:pt x="14252" y="4507"/>
                  </a:lnTo>
                  <a:close/>
                  <a:moveTo>
                    <a:pt x="14254" y="4506"/>
                  </a:moveTo>
                  <a:lnTo>
                    <a:pt x="14254" y="4506"/>
                  </a:lnTo>
                  <a:lnTo>
                    <a:pt x="14254" y="4506"/>
                  </a:lnTo>
                  <a:lnTo>
                    <a:pt x="14254" y="4506"/>
                  </a:lnTo>
                  <a:close/>
                  <a:moveTo>
                    <a:pt x="14256" y="4506"/>
                  </a:moveTo>
                  <a:lnTo>
                    <a:pt x="14270" y="4492"/>
                  </a:lnTo>
                  <a:lnTo>
                    <a:pt x="14263" y="4502"/>
                  </a:lnTo>
                  <a:lnTo>
                    <a:pt x="14257" y="4506"/>
                  </a:lnTo>
                  <a:lnTo>
                    <a:pt x="14256" y="4506"/>
                  </a:lnTo>
                  <a:close/>
                  <a:moveTo>
                    <a:pt x="14263" y="4506"/>
                  </a:moveTo>
                  <a:lnTo>
                    <a:pt x="14274" y="4499"/>
                  </a:lnTo>
                  <a:lnTo>
                    <a:pt x="14268" y="4505"/>
                  </a:lnTo>
                  <a:lnTo>
                    <a:pt x="14263" y="4507"/>
                  </a:lnTo>
                  <a:lnTo>
                    <a:pt x="14263" y="4506"/>
                  </a:lnTo>
                  <a:close/>
                  <a:moveTo>
                    <a:pt x="14263" y="4507"/>
                  </a:moveTo>
                  <a:lnTo>
                    <a:pt x="14267" y="4505"/>
                  </a:lnTo>
                  <a:lnTo>
                    <a:pt x="14263" y="4508"/>
                  </a:lnTo>
                  <a:lnTo>
                    <a:pt x="14263" y="4507"/>
                  </a:lnTo>
                  <a:close/>
                  <a:moveTo>
                    <a:pt x="14268" y="4511"/>
                  </a:moveTo>
                  <a:lnTo>
                    <a:pt x="14266" y="4511"/>
                  </a:lnTo>
                  <a:lnTo>
                    <a:pt x="14268" y="4510"/>
                  </a:lnTo>
                  <a:lnTo>
                    <a:pt x="14268" y="4511"/>
                  </a:lnTo>
                  <a:close/>
                  <a:moveTo>
                    <a:pt x="14268" y="4510"/>
                  </a:moveTo>
                  <a:lnTo>
                    <a:pt x="14266" y="4511"/>
                  </a:lnTo>
                  <a:lnTo>
                    <a:pt x="14263" y="4511"/>
                  </a:lnTo>
                  <a:lnTo>
                    <a:pt x="14263" y="4508"/>
                  </a:lnTo>
                  <a:lnTo>
                    <a:pt x="14268" y="4505"/>
                  </a:lnTo>
                  <a:lnTo>
                    <a:pt x="14268" y="4505"/>
                  </a:lnTo>
                  <a:lnTo>
                    <a:pt x="14268" y="4510"/>
                  </a:lnTo>
                  <a:close/>
                  <a:moveTo>
                    <a:pt x="14387" y="4554"/>
                  </a:moveTo>
                  <a:lnTo>
                    <a:pt x="14386" y="4554"/>
                  </a:lnTo>
                  <a:lnTo>
                    <a:pt x="14386" y="4554"/>
                  </a:lnTo>
                  <a:lnTo>
                    <a:pt x="14387" y="4554"/>
                  </a:lnTo>
                  <a:lnTo>
                    <a:pt x="14387" y="4554"/>
                  </a:lnTo>
                  <a:close/>
                  <a:moveTo>
                    <a:pt x="14390" y="4512"/>
                  </a:moveTo>
                  <a:lnTo>
                    <a:pt x="14393" y="4499"/>
                  </a:lnTo>
                  <a:lnTo>
                    <a:pt x="14392" y="4507"/>
                  </a:lnTo>
                  <a:lnTo>
                    <a:pt x="14390" y="4512"/>
                  </a:lnTo>
                  <a:lnTo>
                    <a:pt x="14390" y="4512"/>
                  </a:lnTo>
                  <a:close/>
                  <a:moveTo>
                    <a:pt x="14390" y="4512"/>
                  </a:moveTo>
                  <a:lnTo>
                    <a:pt x="14392" y="4507"/>
                  </a:lnTo>
                  <a:lnTo>
                    <a:pt x="14392" y="4509"/>
                  </a:lnTo>
                  <a:lnTo>
                    <a:pt x="14390" y="4512"/>
                  </a:lnTo>
                  <a:lnTo>
                    <a:pt x="14390" y="4512"/>
                  </a:lnTo>
                  <a:close/>
                  <a:moveTo>
                    <a:pt x="14390" y="4512"/>
                  </a:moveTo>
                  <a:lnTo>
                    <a:pt x="14392" y="4510"/>
                  </a:lnTo>
                  <a:lnTo>
                    <a:pt x="14392" y="4511"/>
                  </a:lnTo>
                  <a:lnTo>
                    <a:pt x="14391" y="4512"/>
                  </a:lnTo>
                  <a:lnTo>
                    <a:pt x="14390" y="4512"/>
                  </a:lnTo>
                  <a:close/>
                  <a:moveTo>
                    <a:pt x="14391" y="4512"/>
                  </a:moveTo>
                  <a:lnTo>
                    <a:pt x="14391" y="4512"/>
                  </a:lnTo>
                  <a:lnTo>
                    <a:pt x="14392" y="4511"/>
                  </a:lnTo>
                  <a:lnTo>
                    <a:pt x="14392" y="4512"/>
                  </a:lnTo>
                  <a:lnTo>
                    <a:pt x="14391" y="4512"/>
                  </a:lnTo>
                  <a:close/>
                  <a:moveTo>
                    <a:pt x="14392" y="4512"/>
                  </a:moveTo>
                  <a:lnTo>
                    <a:pt x="14408" y="4497"/>
                  </a:lnTo>
                  <a:lnTo>
                    <a:pt x="14401" y="4506"/>
                  </a:lnTo>
                  <a:lnTo>
                    <a:pt x="14392" y="4512"/>
                  </a:lnTo>
                  <a:lnTo>
                    <a:pt x="14392" y="4512"/>
                  </a:lnTo>
                  <a:close/>
                  <a:moveTo>
                    <a:pt x="14724" y="4360"/>
                  </a:moveTo>
                  <a:lnTo>
                    <a:pt x="14723" y="4360"/>
                  </a:lnTo>
                  <a:lnTo>
                    <a:pt x="14723" y="4360"/>
                  </a:lnTo>
                  <a:lnTo>
                    <a:pt x="14724" y="4360"/>
                  </a:lnTo>
                  <a:close/>
                  <a:moveTo>
                    <a:pt x="14717" y="4355"/>
                  </a:moveTo>
                  <a:lnTo>
                    <a:pt x="14712" y="4350"/>
                  </a:lnTo>
                  <a:lnTo>
                    <a:pt x="14723" y="4360"/>
                  </a:lnTo>
                  <a:lnTo>
                    <a:pt x="14724" y="4361"/>
                  </a:lnTo>
                  <a:lnTo>
                    <a:pt x="14717" y="4355"/>
                  </a:lnTo>
                  <a:close/>
                  <a:moveTo>
                    <a:pt x="14721" y="4361"/>
                  </a:moveTo>
                  <a:lnTo>
                    <a:pt x="14718" y="4357"/>
                  </a:lnTo>
                  <a:lnTo>
                    <a:pt x="14724" y="4362"/>
                  </a:lnTo>
                  <a:lnTo>
                    <a:pt x="14725" y="4363"/>
                  </a:lnTo>
                  <a:lnTo>
                    <a:pt x="14721" y="4361"/>
                  </a:lnTo>
                  <a:close/>
                  <a:moveTo>
                    <a:pt x="14724" y="4365"/>
                  </a:moveTo>
                  <a:lnTo>
                    <a:pt x="14722" y="4362"/>
                  </a:lnTo>
                  <a:lnTo>
                    <a:pt x="14725" y="4364"/>
                  </a:lnTo>
                  <a:lnTo>
                    <a:pt x="14725" y="4365"/>
                  </a:lnTo>
                  <a:lnTo>
                    <a:pt x="14724" y="4365"/>
                  </a:lnTo>
                  <a:close/>
                  <a:moveTo>
                    <a:pt x="14726" y="4365"/>
                  </a:moveTo>
                  <a:lnTo>
                    <a:pt x="14726" y="4365"/>
                  </a:lnTo>
                  <a:lnTo>
                    <a:pt x="14726" y="4365"/>
                  </a:lnTo>
                  <a:lnTo>
                    <a:pt x="14726" y="4365"/>
                  </a:lnTo>
                  <a:close/>
                  <a:moveTo>
                    <a:pt x="14728" y="4364"/>
                  </a:moveTo>
                  <a:lnTo>
                    <a:pt x="14725" y="4364"/>
                  </a:lnTo>
                  <a:lnTo>
                    <a:pt x="14725" y="4363"/>
                  </a:lnTo>
                  <a:lnTo>
                    <a:pt x="14728" y="4364"/>
                  </a:lnTo>
                  <a:lnTo>
                    <a:pt x="14728" y="4364"/>
                  </a:lnTo>
                  <a:close/>
                  <a:moveTo>
                    <a:pt x="14728" y="4364"/>
                  </a:moveTo>
                  <a:lnTo>
                    <a:pt x="14724" y="4362"/>
                  </a:lnTo>
                  <a:lnTo>
                    <a:pt x="14724" y="4361"/>
                  </a:lnTo>
                  <a:lnTo>
                    <a:pt x="14728" y="4363"/>
                  </a:lnTo>
                  <a:lnTo>
                    <a:pt x="14728" y="4364"/>
                  </a:lnTo>
                  <a:lnTo>
                    <a:pt x="14728" y="4364"/>
                  </a:lnTo>
                  <a:lnTo>
                    <a:pt x="14728" y="4364"/>
                  </a:lnTo>
                  <a:close/>
                  <a:moveTo>
                    <a:pt x="14728" y="4358"/>
                  </a:moveTo>
                  <a:lnTo>
                    <a:pt x="14728" y="4358"/>
                  </a:lnTo>
                  <a:lnTo>
                    <a:pt x="14728" y="4358"/>
                  </a:lnTo>
                  <a:lnTo>
                    <a:pt x="14728" y="4358"/>
                  </a:lnTo>
                  <a:close/>
                  <a:moveTo>
                    <a:pt x="14729" y="4360"/>
                  </a:moveTo>
                  <a:lnTo>
                    <a:pt x="14728" y="4357"/>
                  </a:lnTo>
                  <a:lnTo>
                    <a:pt x="14726" y="4354"/>
                  </a:lnTo>
                  <a:lnTo>
                    <a:pt x="14730" y="4362"/>
                  </a:lnTo>
                  <a:lnTo>
                    <a:pt x="14729" y="4360"/>
                  </a:lnTo>
                  <a:close/>
                  <a:moveTo>
                    <a:pt x="14730" y="4362"/>
                  </a:moveTo>
                  <a:lnTo>
                    <a:pt x="14726" y="4352"/>
                  </a:lnTo>
                  <a:lnTo>
                    <a:pt x="14726" y="4348"/>
                  </a:lnTo>
                  <a:lnTo>
                    <a:pt x="14731" y="4361"/>
                  </a:lnTo>
                  <a:lnTo>
                    <a:pt x="14730" y="4362"/>
                  </a:lnTo>
                  <a:close/>
                  <a:moveTo>
                    <a:pt x="14731" y="4362"/>
                  </a:moveTo>
                  <a:lnTo>
                    <a:pt x="14731" y="4362"/>
                  </a:lnTo>
                  <a:lnTo>
                    <a:pt x="14731" y="4361"/>
                  </a:lnTo>
                  <a:lnTo>
                    <a:pt x="14731" y="4362"/>
                  </a:lnTo>
                  <a:lnTo>
                    <a:pt x="14731" y="4362"/>
                  </a:lnTo>
                  <a:close/>
                  <a:moveTo>
                    <a:pt x="14731" y="4362"/>
                  </a:moveTo>
                  <a:lnTo>
                    <a:pt x="14731" y="4361"/>
                  </a:lnTo>
                  <a:lnTo>
                    <a:pt x="14731" y="4358"/>
                  </a:lnTo>
                  <a:lnTo>
                    <a:pt x="14732" y="4362"/>
                  </a:lnTo>
                  <a:lnTo>
                    <a:pt x="14731" y="4362"/>
                  </a:lnTo>
                  <a:close/>
                  <a:moveTo>
                    <a:pt x="14732" y="4362"/>
                  </a:moveTo>
                  <a:lnTo>
                    <a:pt x="14731" y="4357"/>
                  </a:lnTo>
                  <a:lnTo>
                    <a:pt x="14732" y="4356"/>
                  </a:lnTo>
                  <a:lnTo>
                    <a:pt x="14732" y="4362"/>
                  </a:lnTo>
                  <a:lnTo>
                    <a:pt x="14732" y="4362"/>
                  </a:lnTo>
                  <a:close/>
                  <a:moveTo>
                    <a:pt x="14733" y="4362"/>
                  </a:moveTo>
                  <a:lnTo>
                    <a:pt x="14732" y="4354"/>
                  </a:lnTo>
                  <a:lnTo>
                    <a:pt x="14734" y="4347"/>
                  </a:lnTo>
                  <a:lnTo>
                    <a:pt x="14733" y="4362"/>
                  </a:lnTo>
                  <a:lnTo>
                    <a:pt x="14733" y="4362"/>
                  </a:lnTo>
                  <a:close/>
                  <a:moveTo>
                    <a:pt x="14846" y="4417"/>
                  </a:moveTo>
                  <a:lnTo>
                    <a:pt x="14876" y="4417"/>
                  </a:lnTo>
                  <a:lnTo>
                    <a:pt x="14846" y="4417"/>
                  </a:lnTo>
                  <a:lnTo>
                    <a:pt x="14846" y="4417"/>
                  </a:lnTo>
                  <a:close/>
                  <a:moveTo>
                    <a:pt x="14899" y="4197"/>
                  </a:moveTo>
                  <a:lnTo>
                    <a:pt x="14901" y="4198"/>
                  </a:lnTo>
                  <a:lnTo>
                    <a:pt x="14897" y="4196"/>
                  </a:lnTo>
                  <a:lnTo>
                    <a:pt x="14897" y="4195"/>
                  </a:lnTo>
                  <a:lnTo>
                    <a:pt x="14899" y="4197"/>
                  </a:lnTo>
                  <a:close/>
                  <a:moveTo>
                    <a:pt x="14889" y="4193"/>
                  </a:moveTo>
                  <a:lnTo>
                    <a:pt x="14885" y="4187"/>
                  </a:lnTo>
                  <a:lnTo>
                    <a:pt x="14896" y="4195"/>
                  </a:lnTo>
                  <a:lnTo>
                    <a:pt x="14897" y="4196"/>
                  </a:lnTo>
                  <a:lnTo>
                    <a:pt x="14889" y="4193"/>
                  </a:lnTo>
                  <a:close/>
                  <a:moveTo>
                    <a:pt x="14897" y="4199"/>
                  </a:moveTo>
                  <a:lnTo>
                    <a:pt x="14891" y="4194"/>
                  </a:lnTo>
                  <a:lnTo>
                    <a:pt x="14897" y="4197"/>
                  </a:lnTo>
                  <a:lnTo>
                    <a:pt x="14899" y="4199"/>
                  </a:lnTo>
                  <a:lnTo>
                    <a:pt x="14897" y="4199"/>
                  </a:lnTo>
                  <a:close/>
                  <a:moveTo>
                    <a:pt x="14901" y="4199"/>
                  </a:moveTo>
                  <a:lnTo>
                    <a:pt x="14899" y="4199"/>
                  </a:lnTo>
                  <a:lnTo>
                    <a:pt x="14898" y="4197"/>
                  </a:lnTo>
                  <a:lnTo>
                    <a:pt x="14901" y="4199"/>
                  </a:lnTo>
                  <a:lnTo>
                    <a:pt x="14901" y="4199"/>
                  </a:lnTo>
                  <a:close/>
                  <a:moveTo>
                    <a:pt x="14901" y="4194"/>
                  </a:moveTo>
                  <a:lnTo>
                    <a:pt x="14901" y="4194"/>
                  </a:lnTo>
                  <a:lnTo>
                    <a:pt x="14902" y="4195"/>
                  </a:lnTo>
                  <a:lnTo>
                    <a:pt x="14901" y="4194"/>
                  </a:lnTo>
                  <a:close/>
                  <a:moveTo>
                    <a:pt x="14903" y="4196"/>
                  </a:moveTo>
                  <a:lnTo>
                    <a:pt x="14901" y="4193"/>
                  </a:lnTo>
                  <a:lnTo>
                    <a:pt x="14901" y="4190"/>
                  </a:lnTo>
                  <a:lnTo>
                    <a:pt x="14904" y="4196"/>
                  </a:lnTo>
                  <a:lnTo>
                    <a:pt x="14903" y="4196"/>
                  </a:lnTo>
                  <a:close/>
                  <a:moveTo>
                    <a:pt x="14904" y="4196"/>
                  </a:moveTo>
                  <a:lnTo>
                    <a:pt x="14901" y="4189"/>
                  </a:lnTo>
                  <a:lnTo>
                    <a:pt x="14900" y="4184"/>
                  </a:lnTo>
                  <a:lnTo>
                    <a:pt x="14904" y="4195"/>
                  </a:lnTo>
                  <a:lnTo>
                    <a:pt x="14904" y="4196"/>
                  </a:lnTo>
                  <a:close/>
                  <a:moveTo>
                    <a:pt x="14906" y="4195"/>
                  </a:moveTo>
                  <a:lnTo>
                    <a:pt x="14906" y="4195"/>
                  </a:lnTo>
                  <a:lnTo>
                    <a:pt x="14906" y="4195"/>
                  </a:lnTo>
                  <a:lnTo>
                    <a:pt x="14906" y="4195"/>
                  </a:lnTo>
                  <a:close/>
                  <a:moveTo>
                    <a:pt x="14908" y="4195"/>
                  </a:moveTo>
                  <a:lnTo>
                    <a:pt x="14906" y="4195"/>
                  </a:lnTo>
                  <a:lnTo>
                    <a:pt x="14906" y="4195"/>
                  </a:lnTo>
                  <a:lnTo>
                    <a:pt x="14906" y="4194"/>
                  </a:lnTo>
                  <a:lnTo>
                    <a:pt x="14908" y="4189"/>
                  </a:lnTo>
                  <a:lnTo>
                    <a:pt x="14908" y="4195"/>
                  </a:lnTo>
                  <a:close/>
                  <a:moveTo>
                    <a:pt x="14909" y="4189"/>
                  </a:moveTo>
                  <a:lnTo>
                    <a:pt x="14909" y="4186"/>
                  </a:lnTo>
                  <a:lnTo>
                    <a:pt x="14911" y="4182"/>
                  </a:lnTo>
                  <a:lnTo>
                    <a:pt x="14909" y="4189"/>
                  </a:lnTo>
                  <a:close/>
                  <a:moveTo>
                    <a:pt x="15043" y="4175"/>
                  </a:moveTo>
                  <a:lnTo>
                    <a:pt x="15041" y="4172"/>
                  </a:lnTo>
                  <a:lnTo>
                    <a:pt x="15051" y="4182"/>
                  </a:lnTo>
                  <a:lnTo>
                    <a:pt x="15043" y="4175"/>
                  </a:lnTo>
                  <a:close/>
                  <a:moveTo>
                    <a:pt x="15053" y="4184"/>
                  </a:moveTo>
                  <a:lnTo>
                    <a:pt x="15053" y="4184"/>
                  </a:lnTo>
                  <a:lnTo>
                    <a:pt x="15052" y="4182"/>
                  </a:lnTo>
                  <a:lnTo>
                    <a:pt x="15052" y="4181"/>
                  </a:lnTo>
                  <a:lnTo>
                    <a:pt x="15053" y="4184"/>
                  </a:lnTo>
                  <a:lnTo>
                    <a:pt x="15053" y="4184"/>
                  </a:lnTo>
                  <a:close/>
                  <a:moveTo>
                    <a:pt x="15054" y="4184"/>
                  </a:moveTo>
                  <a:lnTo>
                    <a:pt x="15052" y="4181"/>
                  </a:lnTo>
                  <a:lnTo>
                    <a:pt x="15051" y="4178"/>
                  </a:lnTo>
                  <a:lnTo>
                    <a:pt x="15054" y="4183"/>
                  </a:lnTo>
                  <a:lnTo>
                    <a:pt x="15054" y="4184"/>
                  </a:lnTo>
                  <a:close/>
                  <a:moveTo>
                    <a:pt x="15054" y="4183"/>
                  </a:moveTo>
                  <a:lnTo>
                    <a:pt x="15051" y="4177"/>
                  </a:lnTo>
                  <a:lnTo>
                    <a:pt x="15051" y="4173"/>
                  </a:lnTo>
                  <a:lnTo>
                    <a:pt x="15054" y="4183"/>
                  </a:lnTo>
                  <a:lnTo>
                    <a:pt x="15054" y="4183"/>
                  </a:lnTo>
                  <a:close/>
                  <a:moveTo>
                    <a:pt x="15056" y="4183"/>
                  </a:moveTo>
                  <a:lnTo>
                    <a:pt x="15056" y="4183"/>
                  </a:lnTo>
                  <a:lnTo>
                    <a:pt x="15056" y="4183"/>
                  </a:lnTo>
                  <a:close/>
                  <a:moveTo>
                    <a:pt x="15057" y="4183"/>
                  </a:moveTo>
                  <a:lnTo>
                    <a:pt x="15057" y="4183"/>
                  </a:lnTo>
                  <a:lnTo>
                    <a:pt x="15056" y="4183"/>
                  </a:lnTo>
                  <a:lnTo>
                    <a:pt x="15056" y="4182"/>
                  </a:lnTo>
                  <a:lnTo>
                    <a:pt x="15058" y="4177"/>
                  </a:lnTo>
                  <a:lnTo>
                    <a:pt x="15057" y="4183"/>
                  </a:lnTo>
                  <a:close/>
                  <a:moveTo>
                    <a:pt x="15058" y="4177"/>
                  </a:moveTo>
                  <a:lnTo>
                    <a:pt x="15059" y="4173"/>
                  </a:lnTo>
                  <a:lnTo>
                    <a:pt x="15060" y="4168"/>
                  </a:lnTo>
                  <a:lnTo>
                    <a:pt x="15058" y="4177"/>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sp>
        <p:nvSpPr>
          <p:cNvPr id="6" name="Rectangle 5">
            <a:extLst>
              <a:ext uri="{FF2B5EF4-FFF2-40B4-BE49-F238E27FC236}">
                <a16:creationId xmlns:a16="http://schemas.microsoft.com/office/drawing/2014/main" id="{C968C8B5-31D3-4517-ABC0-B341AA7050F2}"/>
              </a:ext>
            </a:extLst>
          </p:cNvPr>
          <p:cNvSpPr/>
          <p:nvPr/>
        </p:nvSpPr>
        <p:spPr>
          <a:xfrm>
            <a:off x="1071716" y="2007008"/>
            <a:ext cx="10048567" cy="1421992"/>
          </a:xfrm>
          <a:prstGeom prst="rect">
            <a:avLst/>
          </a:prstGeom>
        </p:spPr>
        <p:txBody>
          <a:bodyPr wrap="square">
            <a:spAutoFit/>
          </a:bodyPr>
          <a:lstStyle/>
          <a:p>
            <a:pPr algn="just">
              <a:lnSpc>
                <a:spcPct val="150000"/>
              </a:lnSpc>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The objective of this project is to create a decentralized KYC verification system using a private Ethereum blockchain network for avoiding the money laundering, reduce the time for creating and managing the KYC Data by automating the process.</a:t>
            </a:r>
          </a:p>
        </p:txBody>
      </p:sp>
      <p:sp>
        <p:nvSpPr>
          <p:cNvPr id="10" name="Rectangle 9">
            <a:extLst>
              <a:ext uri="{FF2B5EF4-FFF2-40B4-BE49-F238E27FC236}">
                <a16:creationId xmlns:a16="http://schemas.microsoft.com/office/drawing/2014/main" id="{5894DBB6-6CA1-486E-BCA2-3680050506CA}"/>
              </a:ext>
            </a:extLst>
          </p:cNvPr>
          <p:cNvSpPr/>
          <p:nvPr/>
        </p:nvSpPr>
        <p:spPr>
          <a:xfrm>
            <a:off x="4921560" y="741187"/>
            <a:ext cx="1963999" cy="461665"/>
          </a:xfrm>
          <a:prstGeom prst="rect">
            <a:avLst/>
          </a:prstGeom>
        </p:spPr>
        <p:txBody>
          <a:bodyPr wrap="none">
            <a:spAutoFit/>
          </a:bodyPr>
          <a:lstStyle/>
          <a:p>
            <a:r>
              <a:rPr lang="en-IN" sz="2400" b="1" u="sng" dirty="0">
                <a:solidFill>
                  <a:srgbClr val="FF0000"/>
                </a:solidFill>
                <a:latin typeface="Times New Roman" panose="02020603050405020304" pitchFamily="18" charset="0"/>
                <a:cs typeface="Times New Roman" panose="02020603050405020304" pitchFamily="18" charset="0"/>
              </a:rPr>
              <a:t>OBJECTIVE</a:t>
            </a:r>
            <a:endParaRPr lang="en-US" sz="2400" b="1" u="sng" dirty="0">
              <a:solidFill>
                <a:srgbClr val="20446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870220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0D00693-5AE2-3C56-C929-9279E7C92C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477" y="1682866"/>
            <a:ext cx="3489223" cy="3855699"/>
          </a:xfrm>
          <a:prstGeom prst="rect">
            <a:avLst/>
          </a:prstGeom>
        </p:spPr>
      </p:pic>
      <p:pic>
        <p:nvPicPr>
          <p:cNvPr id="2" name="Picture 1">
            <a:extLst>
              <a:ext uri="{FF2B5EF4-FFF2-40B4-BE49-F238E27FC236}">
                <a16:creationId xmlns:a16="http://schemas.microsoft.com/office/drawing/2014/main" id="{1727FF5D-EDD7-2884-CDC1-4336A7AEF9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1386" y="1682865"/>
            <a:ext cx="3489224" cy="3855700"/>
          </a:xfrm>
          <a:prstGeom prst="rect">
            <a:avLst/>
          </a:prstGeom>
        </p:spPr>
      </p:pic>
      <p:pic>
        <p:nvPicPr>
          <p:cNvPr id="3" name="Picture 2">
            <a:extLst>
              <a:ext uri="{FF2B5EF4-FFF2-40B4-BE49-F238E27FC236}">
                <a16:creationId xmlns:a16="http://schemas.microsoft.com/office/drawing/2014/main" id="{2C4E2714-23E5-D0CC-2BC8-831A839B5A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96296" y="1682865"/>
            <a:ext cx="3489225" cy="3855700"/>
          </a:xfrm>
          <a:prstGeom prst="rect">
            <a:avLst/>
          </a:prstGeom>
        </p:spPr>
      </p:pic>
      <p:sp>
        <p:nvSpPr>
          <p:cNvPr id="4" name="object 2">
            <a:extLst>
              <a:ext uri="{FF2B5EF4-FFF2-40B4-BE49-F238E27FC236}">
                <a16:creationId xmlns:a16="http://schemas.microsoft.com/office/drawing/2014/main" id="{B3F98B91-696C-9828-34C9-8D5603D47346}"/>
              </a:ext>
            </a:extLst>
          </p:cNvPr>
          <p:cNvSpPr txBox="1">
            <a:spLocks/>
          </p:cNvSpPr>
          <p:nvPr/>
        </p:nvSpPr>
        <p:spPr>
          <a:xfrm>
            <a:off x="-604431" y="5780890"/>
            <a:ext cx="4800600" cy="319959"/>
          </a:xfrm>
          <a:prstGeom prst="rect">
            <a:avLst/>
          </a:prstGeom>
        </p:spPr>
        <p:txBody>
          <a:bodyPr vert="horz" wrap="square" lIns="0" tIns="12065" rIns="0" bIns="0" rtlCol="0" anchor="t">
            <a:spAutoFit/>
          </a:bodyPr>
          <a:lstStyle>
            <a:lvl1pPr algn="l" defTabSz="914400" rtl="0" eaLnBrk="1" latinLnBrk="0" hangingPunct="1">
              <a:lnSpc>
                <a:spcPct val="95000"/>
              </a:lnSpc>
              <a:spcBef>
                <a:spcPct val="0"/>
              </a:spcBef>
              <a:buNone/>
              <a:defRPr sz="3200" kern="1200" spc="-50" baseline="0">
                <a:solidFill>
                  <a:schemeClr val="tx1"/>
                </a:solidFill>
                <a:latin typeface="+mj-lt"/>
                <a:ea typeface="+mj-ea"/>
                <a:cs typeface="+mj-cs"/>
              </a:defRPr>
            </a:lvl1pPr>
          </a:lstStyle>
          <a:p>
            <a:pPr marL="12700" algn="ctr">
              <a:lnSpc>
                <a:spcPct val="100000"/>
              </a:lnSpc>
              <a:spcBef>
                <a:spcPts val="95"/>
              </a:spcBef>
              <a:tabLst>
                <a:tab pos="1787525" algn="l"/>
              </a:tabLst>
            </a:pPr>
            <a:r>
              <a:rPr lang="en-US" sz="2000" dirty="0">
                <a:latin typeface="Times New Roman" panose="02020603050405020304" pitchFamily="18" charset="0"/>
                <a:cs typeface="Times New Roman" panose="02020603050405020304" pitchFamily="18" charset="0"/>
              </a:rPr>
              <a:t>BANK 1 NODE</a:t>
            </a:r>
          </a:p>
        </p:txBody>
      </p:sp>
      <p:sp>
        <p:nvSpPr>
          <p:cNvPr id="6" name="object 2">
            <a:extLst>
              <a:ext uri="{FF2B5EF4-FFF2-40B4-BE49-F238E27FC236}">
                <a16:creationId xmlns:a16="http://schemas.microsoft.com/office/drawing/2014/main" id="{2334F39E-10A7-2F04-BA15-33FE1F762769}"/>
              </a:ext>
            </a:extLst>
          </p:cNvPr>
          <p:cNvSpPr txBox="1">
            <a:spLocks/>
          </p:cNvSpPr>
          <p:nvPr/>
        </p:nvSpPr>
        <p:spPr>
          <a:xfrm>
            <a:off x="3695696" y="5780889"/>
            <a:ext cx="4800600" cy="319959"/>
          </a:xfrm>
          <a:prstGeom prst="rect">
            <a:avLst/>
          </a:prstGeom>
        </p:spPr>
        <p:txBody>
          <a:bodyPr vert="horz" wrap="square" lIns="0" tIns="12065" rIns="0" bIns="0" rtlCol="0" anchor="t">
            <a:spAutoFit/>
          </a:bodyPr>
          <a:lstStyle>
            <a:lvl1pPr algn="l" defTabSz="914400" rtl="0" eaLnBrk="1" latinLnBrk="0" hangingPunct="1">
              <a:lnSpc>
                <a:spcPct val="95000"/>
              </a:lnSpc>
              <a:spcBef>
                <a:spcPct val="0"/>
              </a:spcBef>
              <a:buNone/>
              <a:defRPr sz="3200" kern="1200" spc="-50" baseline="0">
                <a:solidFill>
                  <a:schemeClr val="tx1"/>
                </a:solidFill>
                <a:latin typeface="+mj-lt"/>
                <a:ea typeface="+mj-ea"/>
                <a:cs typeface="+mj-cs"/>
              </a:defRPr>
            </a:lvl1pPr>
          </a:lstStyle>
          <a:p>
            <a:pPr marL="12700" algn="ctr">
              <a:lnSpc>
                <a:spcPct val="100000"/>
              </a:lnSpc>
              <a:spcBef>
                <a:spcPts val="95"/>
              </a:spcBef>
              <a:tabLst>
                <a:tab pos="1787525" algn="l"/>
              </a:tabLst>
            </a:pPr>
            <a:r>
              <a:rPr lang="en-US" sz="2000" dirty="0">
                <a:latin typeface="Times New Roman" panose="02020603050405020304" pitchFamily="18" charset="0"/>
                <a:cs typeface="Times New Roman" panose="02020603050405020304" pitchFamily="18" charset="0"/>
              </a:rPr>
              <a:t>BANK 2  NODE</a:t>
            </a:r>
          </a:p>
        </p:txBody>
      </p:sp>
      <p:sp>
        <p:nvSpPr>
          <p:cNvPr id="7" name="object 2">
            <a:extLst>
              <a:ext uri="{FF2B5EF4-FFF2-40B4-BE49-F238E27FC236}">
                <a16:creationId xmlns:a16="http://schemas.microsoft.com/office/drawing/2014/main" id="{36393696-EA22-BBC9-0304-A96594E74965}"/>
              </a:ext>
            </a:extLst>
          </p:cNvPr>
          <p:cNvSpPr txBox="1">
            <a:spLocks/>
          </p:cNvSpPr>
          <p:nvPr/>
        </p:nvSpPr>
        <p:spPr>
          <a:xfrm>
            <a:off x="7840608" y="5780889"/>
            <a:ext cx="4800600" cy="319959"/>
          </a:xfrm>
          <a:prstGeom prst="rect">
            <a:avLst/>
          </a:prstGeom>
        </p:spPr>
        <p:txBody>
          <a:bodyPr vert="horz" wrap="square" lIns="0" tIns="12065" rIns="0" bIns="0" rtlCol="0" anchor="t">
            <a:spAutoFit/>
          </a:bodyPr>
          <a:lstStyle>
            <a:lvl1pPr algn="l" defTabSz="914400" rtl="0" eaLnBrk="1" latinLnBrk="0" hangingPunct="1">
              <a:lnSpc>
                <a:spcPct val="95000"/>
              </a:lnSpc>
              <a:spcBef>
                <a:spcPct val="0"/>
              </a:spcBef>
              <a:buNone/>
              <a:defRPr sz="3200" kern="1200" spc="-50" baseline="0">
                <a:solidFill>
                  <a:schemeClr val="tx1"/>
                </a:solidFill>
                <a:latin typeface="+mj-lt"/>
                <a:ea typeface="+mj-ea"/>
                <a:cs typeface="+mj-cs"/>
              </a:defRPr>
            </a:lvl1pPr>
          </a:lstStyle>
          <a:p>
            <a:pPr marL="12700" algn="ctr">
              <a:lnSpc>
                <a:spcPct val="100000"/>
              </a:lnSpc>
              <a:spcBef>
                <a:spcPts val="95"/>
              </a:spcBef>
              <a:tabLst>
                <a:tab pos="1787525" algn="l"/>
              </a:tabLst>
            </a:pPr>
            <a:r>
              <a:rPr lang="en-US" sz="2000" dirty="0">
                <a:latin typeface="Times New Roman" panose="02020603050405020304" pitchFamily="18" charset="0"/>
                <a:cs typeface="Times New Roman" panose="02020603050405020304" pitchFamily="18" charset="0"/>
              </a:rPr>
              <a:t>GRAFANA DASHBOARD</a:t>
            </a:r>
          </a:p>
        </p:txBody>
      </p:sp>
    </p:spTree>
    <p:extLst>
      <p:ext uri="{BB962C8B-B14F-4D97-AF65-F5344CB8AC3E}">
        <p14:creationId xmlns:p14="http://schemas.microsoft.com/office/powerpoint/2010/main" val="25463682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3E8043C-7E3C-CA01-1B72-44CD186929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313" y="1732026"/>
            <a:ext cx="3489225" cy="3855699"/>
          </a:xfrm>
          <a:prstGeom prst="rect">
            <a:avLst/>
          </a:prstGeom>
        </p:spPr>
      </p:pic>
      <p:pic>
        <p:nvPicPr>
          <p:cNvPr id="3" name="Picture 2">
            <a:extLst>
              <a:ext uri="{FF2B5EF4-FFF2-40B4-BE49-F238E27FC236}">
                <a16:creationId xmlns:a16="http://schemas.microsoft.com/office/drawing/2014/main" id="{47E7451A-616B-CE96-680F-EAB08C2EF4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3903" y="1732025"/>
            <a:ext cx="3489225" cy="3855700"/>
          </a:xfrm>
          <a:prstGeom prst="rect">
            <a:avLst/>
          </a:prstGeom>
        </p:spPr>
      </p:pic>
      <p:pic>
        <p:nvPicPr>
          <p:cNvPr id="5" name="Picture 4">
            <a:extLst>
              <a:ext uri="{FF2B5EF4-FFF2-40B4-BE49-F238E27FC236}">
                <a16:creationId xmlns:a16="http://schemas.microsoft.com/office/drawing/2014/main" id="{22FDCDAA-4EF8-BC04-8AD6-7BC5A1DDD7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6972" y="1732024"/>
            <a:ext cx="3489225" cy="3855701"/>
          </a:xfrm>
          <a:prstGeom prst="rect">
            <a:avLst/>
          </a:prstGeom>
        </p:spPr>
      </p:pic>
      <p:sp>
        <p:nvSpPr>
          <p:cNvPr id="6" name="object 2">
            <a:extLst>
              <a:ext uri="{FF2B5EF4-FFF2-40B4-BE49-F238E27FC236}">
                <a16:creationId xmlns:a16="http://schemas.microsoft.com/office/drawing/2014/main" id="{F3E0DF55-5364-9BE9-BDB8-689065A6ED59}"/>
              </a:ext>
            </a:extLst>
          </p:cNvPr>
          <p:cNvSpPr txBox="1">
            <a:spLocks/>
          </p:cNvSpPr>
          <p:nvPr/>
        </p:nvSpPr>
        <p:spPr>
          <a:xfrm>
            <a:off x="3695696" y="5780889"/>
            <a:ext cx="4800600" cy="319959"/>
          </a:xfrm>
          <a:prstGeom prst="rect">
            <a:avLst/>
          </a:prstGeom>
        </p:spPr>
        <p:txBody>
          <a:bodyPr vert="horz" wrap="square" lIns="0" tIns="12065" rIns="0" bIns="0" rtlCol="0" anchor="t">
            <a:spAutoFit/>
          </a:bodyPr>
          <a:lstStyle>
            <a:lvl1pPr algn="l" defTabSz="914400" rtl="0" eaLnBrk="1" latinLnBrk="0" hangingPunct="1">
              <a:lnSpc>
                <a:spcPct val="95000"/>
              </a:lnSpc>
              <a:spcBef>
                <a:spcPct val="0"/>
              </a:spcBef>
              <a:buNone/>
              <a:defRPr sz="3200" kern="1200" spc="-50" baseline="0">
                <a:solidFill>
                  <a:schemeClr val="tx1"/>
                </a:solidFill>
                <a:latin typeface="+mj-lt"/>
                <a:ea typeface="+mj-ea"/>
                <a:cs typeface="+mj-cs"/>
              </a:defRPr>
            </a:lvl1pPr>
          </a:lstStyle>
          <a:p>
            <a:pPr marL="12700" algn="ctr">
              <a:lnSpc>
                <a:spcPct val="100000"/>
              </a:lnSpc>
              <a:spcBef>
                <a:spcPts val="95"/>
              </a:spcBef>
              <a:tabLst>
                <a:tab pos="1787525" algn="l"/>
              </a:tabLst>
            </a:pPr>
            <a:r>
              <a:rPr lang="en-US" sz="2000" dirty="0">
                <a:latin typeface="Times New Roman" panose="02020603050405020304" pitchFamily="18" charset="0"/>
                <a:cs typeface="Times New Roman" panose="02020603050405020304" pitchFamily="18" charset="0"/>
              </a:rPr>
              <a:t>ADMIN PAGE</a:t>
            </a:r>
          </a:p>
        </p:txBody>
      </p:sp>
      <p:sp>
        <p:nvSpPr>
          <p:cNvPr id="7" name="object 2">
            <a:extLst>
              <a:ext uri="{FF2B5EF4-FFF2-40B4-BE49-F238E27FC236}">
                <a16:creationId xmlns:a16="http://schemas.microsoft.com/office/drawing/2014/main" id="{C1D6F055-6D5D-AD6F-5E5E-E3870B7C408F}"/>
              </a:ext>
            </a:extLst>
          </p:cNvPr>
          <p:cNvSpPr txBox="1">
            <a:spLocks/>
          </p:cNvSpPr>
          <p:nvPr/>
        </p:nvSpPr>
        <p:spPr>
          <a:xfrm>
            <a:off x="-596697" y="5780889"/>
            <a:ext cx="4800600" cy="319959"/>
          </a:xfrm>
          <a:prstGeom prst="rect">
            <a:avLst/>
          </a:prstGeom>
        </p:spPr>
        <p:txBody>
          <a:bodyPr vert="horz" wrap="square" lIns="0" tIns="12065" rIns="0" bIns="0" rtlCol="0" anchor="t">
            <a:spAutoFit/>
          </a:bodyPr>
          <a:lstStyle>
            <a:lvl1pPr algn="l" defTabSz="914400" rtl="0" eaLnBrk="1" latinLnBrk="0" hangingPunct="1">
              <a:lnSpc>
                <a:spcPct val="95000"/>
              </a:lnSpc>
              <a:spcBef>
                <a:spcPct val="0"/>
              </a:spcBef>
              <a:buNone/>
              <a:defRPr sz="3200" kern="1200" spc="-50" baseline="0">
                <a:solidFill>
                  <a:schemeClr val="tx1"/>
                </a:solidFill>
                <a:latin typeface="+mj-lt"/>
                <a:ea typeface="+mj-ea"/>
                <a:cs typeface="+mj-cs"/>
              </a:defRPr>
            </a:lvl1pPr>
          </a:lstStyle>
          <a:p>
            <a:pPr marL="12700" algn="ctr">
              <a:lnSpc>
                <a:spcPct val="100000"/>
              </a:lnSpc>
              <a:spcBef>
                <a:spcPts val="95"/>
              </a:spcBef>
              <a:tabLst>
                <a:tab pos="1787525" algn="l"/>
              </a:tabLst>
            </a:pPr>
            <a:r>
              <a:rPr lang="en-US" sz="2000" dirty="0">
                <a:latin typeface="Times New Roman" panose="02020603050405020304" pitchFamily="18" charset="0"/>
                <a:cs typeface="Times New Roman" panose="02020603050405020304" pitchFamily="18" charset="0"/>
              </a:rPr>
              <a:t>BANK PAGE</a:t>
            </a:r>
          </a:p>
        </p:txBody>
      </p:sp>
      <p:sp>
        <p:nvSpPr>
          <p:cNvPr id="8" name="object 2">
            <a:extLst>
              <a:ext uri="{FF2B5EF4-FFF2-40B4-BE49-F238E27FC236}">
                <a16:creationId xmlns:a16="http://schemas.microsoft.com/office/drawing/2014/main" id="{436DB55F-534E-8704-0116-19C264FCDDB8}"/>
              </a:ext>
            </a:extLst>
          </p:cNvPr>
          <p:cNvSpPr txBox="1">
            <a:spLocks/>
          </p:cNvSpPr>
          <p:nvPr/>
        </p:nvSpPr>
        <p:spPr>
          <a:xfrm>
            <a:off x="7801284" y="5780889"/>
            <a:ext cx="4800600" cy="319959"/>
          </a:xfrm>
          <a:prstGeom prst="rect">
            <a:avLst/>
          </a:prstGeom>
        </p:spPr>
        <p:txBody>
          <a:bodyPr vert="horz" wrap="square" lIns="0" tIns="12065" rIns="0" bIns="0" rtlCol="0" anchor="t">
            <a:spAutoFit/>
          </a:bodyPr>
          <a:lstStyle>
            <a:lvl1pPr algn="l" defTabSz="914400" rtl="0" eaLnBrk="1" latinLnBrk="0" hangingPunct="1">
              <a:lnSpc>
                <a:spcPct val="95000"/>
              </a:lnSpc>
              <a:spcBef>
                <a:spcPct val="0"/>
              </a:spcBef>
              <a:buNone/>
              <a:defRPr sz="3200" kern="1200" spc="-50" baseline="0">
                <a:solidFill>
                  <a:schemeClr val="tx1"/>
                </a:solidFill>
                <a:latin typeface="+mj-lt"/>
                <a:ea typeface="+mj-ea"/>
                <a:cs typeface="+mj-cs"/>
              </a:defRPr>
            </a:lvl1pPr>
          </a:lstStyle>
          <a:p>
            <a:pPr marL="12700" algn="ctr">
              <a:lnSpc>
                <a:spcPct val="100000"/>
              </a:lnSpc>
              <a:spcBef>
                <a:spcPts val="95"/>
              </a:spcBef>
              <a:tabLst>
                <a:tab pos="1787525" algn="l"/>
              </a:tabLst>
            </a:pPr>
            <a:r>
              <a:rPr lang="en-US" sz="2000" dirty="0">
                <a:latin typeface="Times New Roman" panose="02020603050405020304" pitchFamily="18" charset="0"/>
                <a:cs typeface="Times New Roman" panose="02020603050405020304" pitchFamily="18" charset="0"/>
              </a:rPr>
              <a:t>CUSTOMER PAGE</a:t>
            </a:r>
          </a:p>
        </p:txBody>
      </p:sp>
    </p:spTree>
    <p:extLst>
      <p:ext uri="{BB962C8B-B14F-4D97-AF65-F5344CB8AC3E}">
        <p14:creationId xmlns:p14="http://schemas.microsoft.com/office/powerpoint/2010/main" val="231096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id="{7814B7FC-A79E-BD76-23AD-B753906DB6CC}"/>
              </a:ext>
            </a:extLst>
          </p:cNvPr>
          <p:cNvSpPr txBox="1">
            <a:spLocks noGrp="1"/>
          </p:cNvSpPr>
          <p:nvPr>
            <p:ph type="title"/>
          </p:nvPr>
        </p:nvSpPr>
        <p:spPr>
          <a:xfrm>
            <a:off x="3669242" y="696532"/>
            <a:ext cx="4800600" cy="381515"/>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REFERENCE   </a:t>
            </a:r>
            <a:endParaRPr sz="24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87B08C4B-C0BD-E101-41FD-BBCF74D65B10}"/>
              </a:ext>
            </a:extLst>
          </p:cNvPr>
          <p:cNvSpPr txBox="1"/>
          <p:nvPr/>
        </p:nvSpPr>
        <p:spPr>
          <a:xfrm>
            <a:off x="68825" y="1078047"/>
            <a:ext cx="12001433" cy="5632311"/>
          </a:xfrm>
          <a:prstGeom prst="rect">
            <a:avLst/>
          </a:prstGeom>
          <a:noFill/>
        </p:spPr>
        <p:txBody>
          <a:bodyPr wrap="square">
            <a:spAutoFit/>
          </a:bodyPr>
          <a:lstStyle/>
          <a:p>
            <a:pPr marL="457200" indent="-457200" algn="just">
              <a:buAutoNum type="arabicPeriod"/>
            </a:pPr>
            <a:r>
              <a:rPr lang="en-IN" sz="2000" dirty="0">
                <a:latin typeface="Times New Roman" panose="02020603050405020304" pitchFamily="18" charset="0"/>
                <a:cs typeface="Times New Roman" panose="02020603050405020304" pitchFamily="18" charset="0"/>
              </a:rPr>
              <a:t>M. N. M. </a:t>
            </a:r>
            <a:r>
              <a:rPr lang="en-IN" sz="2000" dirty="0" err="1">
                <a:latin typeface="Times New Roman" panose="02020603050405020304" pitchFamily="18" charset="0"/>
                <a:cs typeface="Times New Roman" panose="02020603050405020304" pitchFamily="18" charset="0"/>
              </a:rPr>
              <a:t>Bhutta</a:t>
            </a:r>
            <a:r>
              <a:rPr lang="en-IN" sz="2000" dirty="0">
                <a:latin typeface="Times New Roman" panose="02020603050405020304" pitchFamily="18" charset="0"/>
                <a:cs typeface="Times New Roman" panose="02020603050405020304" pitchFamily="18" charset="0"/>
              </a:rPr>
              <a:t>, A. A. Khwaja, A. Nadeem, H. F. Ahmad, M. K. Khan, </a:t>
            </a:r>
            <a:r>
              <a:rPr lang="en-IN" sz="2000" dirty="0" err="1">
                <a:latin typeface="Times New Roman" panose="02020603050405020304" pitchFamily="18" charset="0"/>
                <a:cs typeface="Times New Roman" panose="02020603050405020304" pitchFamily="18" charset="0"/>
              </a:rPr>
              <a:t>M.A.Hanif</a:t>
            </a:r>
            <a:r>
              <a:rPr lang="en-IN" sz="2000" dirty="0">
                <a:latin typeface="Times New Roman" panose="02020603050405020304" pitchFamily="18" charset="0"/>
                <a:cs typeface="Times New Roman" panose="02020603050405020304" pitchFamily="18" charset="0"/>
              </a:rPr>
              <a:t>, H.Song,M.Alshamari,andY.Cao,‘‘</a:t>
            </a:r>
            <a:r>
              <a:rPr lang="en-IN" sz="2000" dirty="0" err="1">
                <a:latin typeface="Times New Roman" panose="02020603050405020304" pitchFamily="18" charset="0"/>
                <a:cs typeface="Times New Roman" panose="02020603050405020304" pitchFamily="18" charset="0"/>
              </a:rPr>
              <a:t>Asurveyonblockchain</a:t>
            </a:r>
            <a:r>
              <a:rPr lang="en-IN" sz="2000" dirty="0">
                <a:latin typeface="Times New Roman" panose="02020603050405020304" pitchFamily="18" charset="0"/>
                <a:cs typeface="Times New Roman" panose="02020603050405020304" pitchFamily="18" charset="0"/>
              </a:rPr>
              <a:t> technology: Evolution, architecture and security,’’ IEEE Access, vol. 9, pp. 61048–61073, 2021. </a:t>
            </a:r>
          </a:p>
          <a:p>
            <a:pPr marL="457200" indent="-457200" algn="just">
              <a:buAutoNum type="arabicPeriod"/>
            </a:pPr>
            <a:r>
              <a:rPr lang="en-IN" sz="2000" dirty="0">
                <a:latin typeface="Times New Roman" panose="02020603050405020304" pitchFamily="18" charset="0"/>
                <a:cs typeface="Times New Roman" panose="02020603050405020304" pitchFamily="18" charset="0"/>
              </a:rPr>
              <a:t>J. Gomes, S. Khan, and D. </a:t>
            </a:r>
            <a:r>
              <a:rPr lang="en-IN" sz="2000" dirty="0" err="1">
                <a:latin typeface="Times New Roman" panose="02020603050405020304" pitchFamily="18" charset="0"/>
                <a:cs typeface="Times New Roman" panose="02020603050405020304" pitchFamily="18" charset="0"/>
              </a:rPr>
              <a:t>Svetinovic</a:t>
            </a:r>
            <a:r>
              <a:rPr lang="en-IN" sz="2000" dirty="0">
                <a:latin typeface="Times New Roman" panose="02020603050405020304" pitchFamily="18" charset="0"/>
                <a:cs typeface="Times New Roman" panose="02020603050405020304" pitchFamily="18" charset="0"/>
              </a:rPr>
              <a:t>, ‘‘Fortifying the blockchain: A systematic review and classification of post-quantum consensus solutions for enhanced security and resilience,’’ IEEE Access, vol. 11, pp. 74088–74100, 2023. </a:t>
            </a:r>
          </a:p>
          <a:p>
            <a:pPr marL="457200" indent="-457200" algn="just">
              <a:buAutoNum type="arabicPeriod"/>
            </a:pPr>
            <a:r>
              <a:rPr lang="en-IN" sz="2000" dirty="0">
                <a:latin typeface="Times New Roman" panose="02020603050405020304" pitchFamily="18" charset="0"/>
                <a:cs typeface="Times New Roman" panose="02020603050405020304" pitchFamily="18" charset="0"/>
              </a:rPr>
              <a:t>V. Kumar C and P. </a:t>
            </a:r>
            <a:r>
              <a:rPr lang="en-IN" sz="2000" dirty="0" err="1">
                <a:latin typeface="Times New Roman" panose="02020603050405020304" pitchFamily="18" charset="0"/>
                <a:cs typeface="Times New Roman" panose="02020603050405020304" pitchFamily="18" charset="0"/>
              </a:rPr>
              <a:t>Selvaprabhu</a:t>
            </a:r>
            <a:r>
              <a:rPr lang="en-IN" sz="2000" dirty="0">
                <a:latin typeface="Times New Roman" panose="02020603050405020304" pitchFamily="18" charset="0"/>
                <a:cs typeface="Times New Roman" panose="02020603050405020304" pitchFamily="18" charset="0"/>
              </a:rPr>
              <a:t>, ‘‘An examination of distributed and decentralized systems for trustworthy control of supply chains,’’ IEEE Access, vol. 11, pp. 137025–137052, 2023. </a:t>
            </a:r>
          </a:p>
          <a:p>
            <a:pPr marL="457200" indent="-457200" algn="just">
              <a:buAutoNum type="arabicPeriod"/>
            </a:pPr>
            <a:r>
              <a:rPr lang="en-IN" sz="2000" dirty="0">
                <a:latin typeface="Times New Roman" panose="02020603050405020304" pitchFamily="18" charset="0"/>
                <a:cs typeface="Times New Roman" panose="02020603050405020304" pitchFamily="18" charset="0"/>
              </a:rPr>
              <a:t>R. Norvill, M. Steichen, W. M. Shbair, and R. State, ‘‘Demo: Blockchain for the simplification and automation of KYC result sharing,’’ in Proc. IEEE Int. Conf. Blockchain Cryptocurrency (ICBC), May 2019, pp. 9–10. </a:t>
            </a:r>
          </a:p>
          <a:p>
            <a:pPr marL="457200" indent="-457200" algn="just">
              <a:buAutoNum type="arabicPeriod"/>
            </a:pPr>
            <a:r>
              <a:rPr lang="en-IN" sz="2000" dirty="0">
                <a:latin typeface="Times New Roman" panose="02020603050405020304" pitchFamily="18" charset="0"/>
                <a:cs typeface="Times New Roman" panose="02020603050405020304" pitchFamily="18" charset="0"/>
              </a:rPr>
              <a:t>B. Karadag, A. Halim Zaim, and A. Akbulut, ‘‘Blockchain-based KYC model for credit allocation in banking,’’ IEEE Access, vol. 12, pp. 80176–80182, 2024. </a:t>
            </a:r>
          </a:p>
          <a:p>
            <a:pPr marL="457200" indent="-457200" algn="just">
              <a:buAutoNum type="arabicPeriod"/>
            </a:pPr>
            <a:r>
              <a:rPr lang="en-US" sz="2000" dirty="0">
                <a:latin typeface="Times New Roman" panose="02020603050405020304" pitchFamily="18" charset="0"/>
                <a:cs typeface="Times New Roman" panose="02020603050405020304" pitchFamily="18" charset="0"/>
              </a:rPr>
              <a:t>N. Mansoor, K. F. </a:t>
            </a:r>
            <a:r>
              <a:rPr lang="en-US" sz="2000" dirty="0" err="1">
                <a:latin typeface="Times New Roman" panose="02020603050405020304" pitchFamily="18" charset="0"/>
                <a:cs typeface="Times New Roman" panose="02020603050405020304" pitchFamily="18" charset="0"/>
              </a:rPr>
              <a:t>Antora</a:t>
            </a:r>
            <a:r>
              <a:rPr lang="en-US" sz="2000" dirty="0">
                <a:latin typeface="Times New Roman" panose="02020603050405020304" pitchFamily="18" charset="0"/>
                <a:cs typeface="Times New Roman" panose="02020603050405020304" pitchFamily="18" charset="0"/>
              </a:rPr>
              <a:t>, P. Deb, T. A. Arman, A. A. </a:t>
            </a:r>
            <a:r>
              <a:rPr lang="en-US" sz="2000" dirty="0" err="1">
                <a:latin typeface="Times New Roman" panose="02020603050405020304" pitchFamily="18" charset="0"/>
                <a:cs typeface="Times New Roman" panose="02020603050405020304" pitchFamily="18" charset="0"/>
              </a:rPr>
              <a:t>Manaf</a:t>
            </a:r>
            <a:r>
              <a:rPr lang="en-US" sz="2000" dirty="0">
                <a:latin typeface="Times New Roman" panose="02020603050405020304" pitchFamily="18" charset="0"/>
                <a:cs typeface="Times New Roman" panose="02020603050405020304" pitchFamily="18" charset="0"/>
              </a:rPr>
              <a:t>, and M. </a:t>
            </a:r>
            <a:r>
              <a:rPr lang="en-US" sz="2000" dirty="0" err="1">
                <a:latin typeface="Times New Roman" panose="02020603050405020304" pitchFamily="18" charset="0"/>
                <a:cs typeface="Times New Roman" panose="02020603050405020304" pitchFamily="18" charset="0"/>
              </a:rPr>
              <a:t>Zareei</a:t>
            </a:r>
            <a:r>
              <a:rPr lang="en-US" sz="2000" dirty="0">
                <a:latin typeface="Times New Roman" panose="02020603050405020304" pitchFamily="18" charset="0"/>
                <a:cs typeface="Times New Roman" panose="02020603050405020304" pitchFamily="18" charset="0"/>
              </a:rPr>
              <a:t>, ‘‘A review of blockchain approaches for KYC,’’ IEEE Access, vol. 11, pp. 121013–121042, 2023.</a:t>
            </a:r>
            <a:endParaRPr lang="en-IN" sz="2000" dirty="0">
              <a:latin typeface="Times New Roman" panose="02020603050405020304" pitchFamily="18" charset="0"/>
              <a:cs typeface="Times New Roman" panose="02020603050405020304" pitchFamily="18" charset="0"/>
            </a:endParaRPr>
          </a:p>
          <a:p>
            <a:pPr marL="457200" indent="-457200" algn="just">
              <a:buAutoNum type="arabicPeriod"/>
            </a:pPr>
            <a:r>
              <a:rPr lang="en-IN" sz="2000" dirty="0">
                <a:latin typeface="Times New Roman" panose="02020603050405020304" pitchFamily="18" charset="0"/>
                <a:cs typeface="Times New Roman" panose="02020603050405020304" pitchFamily="18" charset="0"/>
              </a:rPr>
              <a:t>D. George, A. Wani, and A. Bhatia, ‘‘A blockchain based solution to know your customer (KYC) dilemma,’’ in Proc. IEEE Int. Conf. Adv. </a:t>
            </a:r>
            <a:r>
              <a:rPr lang="en-IN" sz="2000" dirty="0" err="1">
                <a:latin typeface="Times New Roman" panose="02020603050405020304" pitchFamily="18" charset="0"/>
                <a:cs typeface="Times New Roman" panose="02020603050405020304" pitchFamily="18" charset="0"/>
              </a:rPr>
              <a:t>Netw</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Telecommun</a:t>
            </a:r>
            <a:r>
              <a:rPr lang="en-IN" sz="2000" dirty="0">
                <a:latin typeface="Times New Roman" panose="02020603050405020304" pitchFamily="18" charset="0"/>
                <a:cs typeface="Times New Roman" panose="02020603050405020304" pitchFamily="18" charset="0"/>
              </a:rPr>
              <a:t>. Syst. (ANTS), Dec. 2019, pp. 1–6.</a:t>
            </a:r>
          </a:p>
          <a:p>
            <a:pPr marL="457200" indent="-457200" algn="just">
              <a:buAutoNum type="arabicPeriod"/>
            </a:pPr>
            <a:r>
              <a:rPr lang="en-US" sz="2000" dirty="0">
                <a:latin typeface="Times New Roman" panose="02020603050405020304" pitchFamily="18" charset="0"/>
                <a:cs typeface="Times New Roman" panose="02020603050405020304" pitchFamily="18" charset="0"/>
              </a:rPr>
              <a:t>R. Patel, M. </a:t>
            </a:r>
            <a:r>
              <a:rPr lang="en-US" sz="2000" dirty="0" err="1">
                <a:latin typeface="Times New Roman" panose="02020603050405020304" pitchFamily="18" charset="0"/>
                <a:cs typeface="Times New Roman" panose="02020603050405020304" pitchFamily="18" charset="0"/>
              </a:rPr>
              <a:t>Migliavacca</a:t>
            </a:r>
            <a:r>
              <a:rPr lang="en-US" sz="2000" dirty="0">
                <a:latin typeface="Times New Roman" panose="02020603050405020304" pitchFamily="18" charset="0"/>
                <a:cs typeface="Times New Roman" panose="02020603050405020304" pitchFamily="18" charset="0"/>
              </a:rPr>
              <a:t>, and M. E. </a:t>
            </a:r>
            <a:r>
              <a:rPr lang="en-US" sz="2000" dirty="0" err="1">
                <a:latin typeface="Times New Roman" panose="02020603050405020304" pitchFamily="18" charset="0"/>
                <a:cs typeface="Times New Roman" panose="02020603050405020304" pitchFamily="18" charset="0"/>
              </a:rPr>
              <a:t>Oriani</a:t>
            </a:r>
            <a:r>
              <a:rPr lang="en-US" sz="2000" dirty="0">
                <a:latin typeface="Times New Roman" panose="02020603050405020304" pitchFamily="18" charset="0"/>
                <a:cs typeface="Times New Roman" panose="02020603050405020304" pitchFamily="18" charset="0"/>
              </a:rPr>
              <a:t>, ‘‘Blockchain in banking and f </a:t>
            </a:r>
            <a:r>
              <a:rPr lang="en-US" sz="2000" dirty="0" err="1">
                <a:latin typeface="Times New Roman" panose="02020603050405020304" pitchFamily="18" charset="0"/>
                <a:cs typeface="Times New Roman" panose="02020603050405020304" pitchFamily="18" charset="0"/>
              </a:rPr>
              <a:t>inance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Abibliometric</a:t>
            </a:r>
            <a:r>
              <a:rPr lang="en-US" sz="2000" dirty="0">
                <a:latin typeface="Times New Roman" panose="02020603050405020304" pitchFamily="18" charset="0"/>
                <a:cs typeface="Times New Roman" panose="02020603050405020304" pitchFamily="18" charset="0"/>
              </a:rPr>
              <a:t> review,’’ Res. Int. Bus. Finance, vol. 62, Dec. 2022, Art. no. 101718.</a:t>
            </a:r>
          </a:p>
        </p:txBody>
      </p:sp>
    </p:spTree>
    <p:extLst>
      <p:ext uri="{BB962C8B-B14F-4D97-AF65-F5344CB8AC3E}">
        <p14:creationId xmlns:p14="http://schemas.microsoft.com/office/powerpoint/2010/main" val="22303538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id="{6E0080E3-1002-480E-0E2D-E38CD68A6BA8}"/>
              </a:ext>
            </a:extLst>
          </p:cNvPr>
          <p:cNvSpPr txBox="1">
            <a:spLocks noGrp="1"/>
          </p:cNvSpPr>
          <p:nvPr>
            <p:ph type="title"/>
          </p:nvPr>
        </p:nvSpPr>
        <p:spPr>
          <a:xfrm>
            <a:off x="3695700" y="3053576"/>
            <a:ext cx="4800600" cy="750847"/>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US" sz="4800" b="1" dirty="0">
                <a:solidFill>
                  <a:srgbClr val="FF0000"/>
                </a:solidFill>
                <a:latin typeface="Times New Roman" panose="02020603050405020304" pitchFamily="18" charset="0"/>
                <a:cs typeface="Times New Roman" panose="02020603050405020304" pitchFamily="18" charset="0"/>
              </a:rPr>
              <a:t>THANK YOU</a:t>
            </a:r>
            <a:r>
              <a:rPr lang="en-US" sz="2400" b="1" dirty="0">
                <a:solidFill>
                  <a:srgbClr val="FF0000"/>
                </a:solidFill>
                <a:latin typeface="Times New Roman" panose="02020603050405020304" pitchFamily="18" charset="0"/>
                <a:cs typeface="Times New Roman" panose="02020603050405020304" pitchFamily="18" charset="0"/>
              </a:rPr>
              <a:t>   </a:t>
            </a:r>
            <a:endParaRPr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00289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2E84-67D0-DD2D-4E8A-EB1E2695ECA1}"/>
              </a:ext>
            </a:extLst>
          </p:cNvPr>
          <p:cNvSpPr>
            <a:spLocks noGrp="1"/>
          </p:cNvSpPr>
          <p:nvPr>
            <p:ph type="title"/>
          </p:nvPr>
        </p:nvSpPr>
        <p:spPr>
          <a:xfrm>
            <a:off x="5166018" y="934065"/>
            <a:ext cx="1859960" cy="658761"/>
          </a:xfrm>
        </p:spPr>
        <p:txBody>
          <a:bodyPr>
            <a:normAutofit/>
          </a:bodyPr>
          <a:lstStyle/>
          <a:p>
            <a:pPr marL="12700">
              <a:lnSpc>
                <a:spcPct val="100000"/>
              </a:lnSpc>
              <a:spcBef>
                <a:spcPts val="780"/>
              </a:spcBef>
              <a:tabLst>
                <a:tab pos="298450" algn="l"/>
              </a:tabLst>
            </a:pPr>
            <a:r>
              <a:rPr lang="en-US" sz="2400" b="1" u="sng" spc="-60" dirty="0">
                <a:solidFill>
                  <a:srgbClr val="FF0000"/>
                </a:solidFill>
                <a:latin typeface="Times New Roman" panose="02020603050405020304" pitchFamily="18" charset="0"/>
                <a:cs typeface="Times New Roman" panose="02020603050405020304" pitchFamily="18" charset="0"/>
              </a:rPr>
              <a:t>ABSTRACT</a:t>
            </a:r>
            <a:endParaRPr lang="en-IN" sz="2400" b="1" u="sng" spc="-60" dirty="0">
              <a:solidFill>
                <a:srgbClr val="FF0000"/>
              </a:solidFill>
              <a:latin typeface="Times New Roman" panose="02020603050405020304" pitchFamily="18" charset="0"/>
              <a:cs typeface="Times New Roman" panose="02020603050405020304" pitchFamily="18" charset="0"/>
            </a:endParaRPr>
          </a:p>
        </p:txBody>
      </p:sp>
      <p:sp>
        <p:nvSpPr>
          <p:cNvPr id="5" name="Rectangle 2">
            <a:extLst>
              <a:ext uri="{FF2B5EF4-FFF2-40B4-BE49-F238E27FC236}">
                <a16:creationId xmlns:a16="http://schemas.microsoft.com/office/drawing/2014/main" id="{16980EF5-36A1-26BD-21B6-58EA9340DFE0}"/>
              </a:ext>
            </a:extLst>
          </p:cNvPr>
          <p:cNvSpPr>
            <a:spLocks noGrp="1" noChangeArrowheads="1"/>
          </p:cNvSpPr>
          <p:nvPr>
            <p:ph sz="quarter" idx="13"/>
          </p:nvPr>
        </p:nvSpPr>
        <p:spPr bwMode="auto">
          <a:xfrm>
            <a:off x="892706" y="2344830"/>
            <a:ext cx="10406584" cy="2345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project uses a private Ethereum blockchain to improve KYC processes for banks, ensuring secure, transparent, and tamper-proof identity verification. Smart contracts and role-based access control allow only authorized banks to manage sensitive data, reducing redundancy, fraud, and costs. The system speeds up onboarding, enhances compliance, and offers a streamlined, efficient experience for both banks and customers.</a:t>
            </a:r>
          </a:p>
        </p:txBody>
      </p:sp>
    </p:spTree>
    <p:extLst>
      <p:ext uri="{BB962C8B-B14F-4D97-AF65-F5344CB8AC3E}">
        <p14:creationId xmlns:p14="http://schemas.microsoft.com/office/powerpoint/2010/main" val="3239307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9C0C5200-B332-E436-164E-03F1A4A01A03}"/>
              </a:ext>
            </a:extLst>
          </p:cNvPr>
          <p:cNvSpPr txBox="1">
            <a:spLocks noGrp="1"/>
          </p:cNvSpPr>
          <p:nvPr>
            <p:ph type="title"/>
          </p:nvPr>
        </p:nvSpPr>
        <p:spPr>
          <a:xfrm>
            <a:off x="3695700" y="757167"/>
            <a:ext cx="4800600" cy="750847"/>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br>
              <a:rPr lang="en-US" sz="2400" b="1" dirty="0">
                <a:solidFill>
                  <a:srgbClr val="FF0000"/>
                </a:solidFill>
                <a:latin typeface="Times New Roman" panose="02020603050405020304" pitchFamily="18" charset="0"/>
                <a:cs typeface="Times New Roman" panose="02020603050405020304" pitchFamily="18" charset="0"/>
              </a:rPr>
            </a:br>
            <a:r>
              <a:rPr sz="2400" b="1" dirty="0">
                <a:solidFill>
                  <a:srgbClr val="FF0000"/>
                </a:solidFill>
                <a:latin typeface="Times New Roman" panose="02020603050405020304" pitchFamily="18" charset="0"/>
                <a:cs typeface="Times New Roman" panose="02020603050405020304" pitchFamily="18" charset="0"/>
              </a:rPr>
              <a:t>E</a:t>
            </a:r>
            <a:r>
              <a:rPr lang="en-US" sz="2400" b="1" spc="-254" dirty="0">
                <a:solidFill>
                  <a:srgbClr val="FF0000"/>
                </a:solidFill>
                <a:latin typeface="Times New Roman" panose="02020603050405020304" pitchFamily="18" charset="0"/>
                <a:cs typeface="Times New Roman" panose="02020603050405020304" pitchFamily="18" charset="0"/>
              </a:rPr>
              <a:t>XISTING  SYSTEM</a:t>
            </a:r>
            <a:endParaRPr sz="2400" b="1"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FCF00236-F3E3-0937-5B5E-691871DA98EA}"/>
              </a:ext>
            </a:extLst>
          </p:cNvPr>
          <p:cNvSpPr>
            <a:spLocks noChangeArrowheads="1"/>
          </p:cNvSpPr>
          <p:nvPr/>
        </p:nvSpPr>
        <p:spPr bwMode="auto">
          <a:xfrm>
            <a:off x="1323033" y="1044101"/>
            <a:ext cx="9545934" cy="55769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Decentralized KYC Management: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Uses Ethereum blockchain to eliminate redundant processes, with a single verified KYC record accessible by authorized banks. </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Centralized Oversight: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central bank manages the registry and ensures regulatory compliance. </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Smart Contract Automation: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Automates key tasks like bank registration, identity verification, and privilege management for secure, consistent operations. </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Cost and Efficiency Gains: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Reduces operational costs and simplifies data sharing by minimizing intermediaries. </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Challenges: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Faces smart contract vulnerabilities (e.g., overflow,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re-entrancy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depends on centralized oversight, highlighting areas for improvement. </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9640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5D6A5ED6-EEE5-9409-46F7-C9F0E3E18BDB}"/>
              </a:ext>
            </a:extLst>
          </p:cNvPr>
          <p:cNvSpPr txBox="1">
            <a:spLocks noGrp="1"/>
          </p:cNvSpPr>
          <p:nvPr>
            <p:ph type="title"/>
          </p:nvPr>
        </p:nvSpPr>
        <p:spPr>
          <a:xfrm>
            <a:off x="3695699" y="794701"/>
            <a:ext cx="4800600" cy="750847"/>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br>
              <a:rPr lang="en-US" sz="2400" b="1" dirty="0">
                <a:solidFill>
                  <a:srgbClr val="FF0000"/>
                </a:solidFill>
                <a:latin typeface="Times New Roman" panose="02020603050405020304" pitchFamily="18" charset="0"/>
                <a:cs typeface="Times New Roman" panose="02020603050405020304" pitchFamily="18" charset="0"/>
              </a:rPr>
            </a:br>
            <a:r>
              <a:rPr lang="en-US" sz="2400" b="1" dirty="0">
                <a:solidFill>
                  <a:srgbClr val="FF0000"/>
                </a:solidFill>
                <a:latin typeface="Times New Roman" panose="02020603050405020304" pitchFamily="18" charset="0"/>
                <a:cs typeface="Times New Roman" panose="02020603050405020304" pitchFamily="18" charset="0"/>
              </a:rPr>
              <a:t>DISADVANTAGES </a:t>
            </a:r>
            <a:endParaRPr sz="24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4E410E6C-AE06-7FE0-C60B-55FD969CA468}"/>
              </a:ext>
            </a:extLst>
          </p:cNvPr>
          <p:cNvSpPr txBox="1"/>
          <p:nvPr/>
        </p:nvSpPr>
        <p:spPr>
          <a:xfrm>
            <a:off x="4314978" y="2487171"/>
            <a:ext cx="3562043" cy="1883657"/>
          </a:xfrm>
          <a:prstGeom prst="rect">
            <a:avLst/>
          </a:prstGeom>
          <a:noFill/>
        </p:spPr>
        <p:txBody>
          <a:bodyPr wrap="square">
            <a:spAutoFit/>
          </a:bodyPr>
          <a:lstStyle/>
          <a:p>
            <a:pPr marL="342900" indent="-34290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Scalability</a:t>
            </a:r>
            <a:endParaRPr lang="en-US" sz="20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Centralized Control</a:t>
            </a:r>
            <a:endParaRPr lang="en-US" sz="20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Privacy Concerns</a:t>
            </a:r>
            <a:endParaRPr lang="en-US" sz="20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Regulatory Compliance</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6308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2">
            <a:extLst>
              <a:ext uri="{FF2B5EF4-FFF2-40B4-BE49-F238E27FC236}">
                <a16:creationId xmlns:a16="http://schemas.microsoft.com/office/drawing/2014/main" id="{286A046B-CCE5-253A-EB9B-F245A92C9152}"/>
              </a:ext>
            </a:extLst>
          </p:cNvPr>
          <p:cNvSpPr txBox="1">
            <a:spLocks noGrp="1"/>
          </p:cNvSpPr>
          <p:nvPr>
            <p:ph type="title"/>
          </p:nvPr>
        </p:nvSpPr>
        <p:spPr>
          <a:xfrm>
            <a:off x="3695699" y="1015320"/>
            <a:ext cx="4800600" cy="381515"/>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PROPOSED SYSTEM </a:t>
            </a:r>
            <a:endParaRPr sz="2400" b="1" dirty="0">
              <a:latin typeface="Times New Roman" panose="02020603050405020304" pitchFamily="18" charset="0"/>
              <a:cs typeface="Times New Roman" panose="02020603050405020304" pitchFamily="18" charset="0"/>
            </a:endParaRPr>
          </a:p>
        </p:txBody>
      </p:sp>
      <p:sp>
        <p:nvSpPr>
          <p:cNvPr id="4" name="Rectangle 2">
            <a:extLst>
              <a:ext uri="{FF2B5EF4-FFF2-40B4-BE49-F238E27FC236}">
                <a16:creationId xmlns:a16="http://schemas.microsoft.com/office/drawing/2014/main" id="{C0BA9456-4BC4-525C-1BAD-7D504EFB7FBB}"/>
              </a:ext>
            </a:extLst>
          </p:cNvPr>
          <p:cNvSpPr>
            <a:spLocks noChangeArrowheads="1"/>
          </p:cNvSpPr>
          <p:nvPr/>
        </p:nvSpPr>
        <p:spPr bwMode="auto">
          <a:xfrm>
            <a:off x="1145457" y="1795507"/>
            <a:ext cx="9901084" cy="3266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Private Ethereum Network:</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Operates with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PoA</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consensus, including admin, bank, and observer nodes. </a:t>
            </a:r>
          </a:p>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Smart Contracts: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1"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Bank.sol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a:t>
            </a:r>
            <a:r>
              <a:rPr kumimoji="0" lang="en-US" altLang="en-US" sz="2000" b="0" i="1"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Admin.sol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handle secure KYC registration and approval. </a:t>
            </a:r>
          </a:p>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MetaMask Integration: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Enables secure and seamless blockchain interactions. </a:t>
            </a:r>
          </a:p>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Immutability and Transparency: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Ensures reliable audit trails and data integrity. </a:t>
            </a:r>
          </a:p>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8251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bject 2">
            <a:extLst>
              <a:ext uri="{FF2B5EF4-FFF2-40B4-BE49-F238E27FC236}">
                <a16:creationId xmlns:a16="http://schemas.microsoft.com/office/drawing/2014/main" id="{074E9D96-216C-6C85-7445-D7D343D35E2A}"/>
              </a:ext>
            </a:extLst>
          </p:cNvPr>
          <p:cNvSpPr txBox="1">
            <a:spLocks noGrp="1"/>
          </p:cNvSpPr>
          <p:nvPr>
            <p:ph type="title"/>
          </p:nvPr>
        </p:nvSpPr>
        <p:spPr>
          <a:xfrm>
            <a:off x="3695700" y="781795"/>
            <a:ext cx="4800600" cy="750847"/>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br>
              <a:rPr lang="en-US" sz="2400" b="1" dirty="0">
                <a:solidFill>
                  <a:srgbClr val="FF0000"/>
                </a:solidFill>
                <a:latin typeface="Times New Roman" panose="02020603050405020304" pitchFamily="18" charset="0"/>
                <a:cs typeface="Times New Roman" panose="02020603050405020304" pitchFamily="18" charset="0"/>
              </a:rPr>
            </a:br>
            <a:r>
              <a:rPr lang="en-US" sz="2400" b="1" dirty="0">
                <a:solidFill>
                  <a:srgbClr val="FF0000"/>
                </a:solidFill>
                <a:latin typeface="Times New Roman" panose="02020603050405020304" pitchFamily="18" charset="0"/>
                <a:cs typeface="Times New Roman" panose="02020603050405020304" pitchFamily="18" charset="0"/>
              </a:rPr>
              <a:t>ADVANTAGES </a:t>
            </a:r>
            <a:endParaRPr sz="2400" b="1"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E06DD87A-9CC3-AEE7-D96E-0E851659EE33}"/>
              </a:ext>
            </a:extLst>
          </p:cNvPr>
          <p:cNvSpPr txBox="1"/>
          <p:nvPr/>
        </p:nvSpPr>
        <p:spPr>
          <a:xfrm>
            <a:off x="4737362" y="2459504"/>
            <a:ext cx="2717275" cy="2806987"/>
          </a:xfrm>
          <a:prstGeom prst="rect">
            <a:avLst/>
          </a:prstGeom>
          <a:noFill/>
        </p:spPr>
        <p:txBody>
          <a:bodyPr wrap="square">
            <a:spAutoFit/>
          </a:bodyPr>
          <a:lstStyle/>
          <a:p>
            <a:pPr marL="342900" indent="-34290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High Security</a:t>
            </a:r>
            <a:endParaRPr lang="en-US" sz="20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Data Integrity</a:t>
            </a:r>
            <a:endParaRPr lang="en-US" sz="20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Transparency</a:t>
            </a:r>
            <a:endParaRPr lang="en-US" sz="20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Efficiency</a:t>
            </a:r>
            <a:endParaRPr lang="en-US" sz="20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Privacy</a:t>
            </a:r>
            <a:endParaRPr lang="en-US" sz="20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Cost Savings</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4186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03C38664-76F1-0C9E-016C-EB8FE8A6E860}"/>
              </a:ext>
            </a:extLst>
          </p:cNvPr>
          <p:cNvSpPr txBox="1">
            <a:spLocks noGrp="1"/>
          </p:cNvSpPr>
          <p:nvPr>
            <p:ph type="title"/>
          </p:nvPr>
        </p:nvSpPr>
        <p:spPr>
          <a:xfrm>
            <a:off x="3695698" y="844015"/>
            <a:ext cx="4800600" cy="381515"/>
          </a:xfrm>
          <a:prstGeom prst="rect">
            <a:avLst/>
          </a:prstGeom>
        </p:spPr>
        <p:txBody>
          <a:bodyPr vert="horz" wrap="square" lIns="0" tIns="12065" rIns="0" bIns="0" rtlCol="0">
            <a:spAutoFit/>
          </a:bodyPr>
          <a:lstStyle/>
          <a:p>
            <a:pPr marL="12700" algn="ctr">
              <a:lnSpc>
                <a:spcPct val="100000"/>
              </a:lnSpc>
              <a:spcBef>
                <a:spcPts val="95"/>
              </a:spcBef>
              <a:tabLst>
                <a:tab pos="1787525" algn="l"/>
              </a:tabLst>
            </a:pPr>
            <a:r>
              <a:rPr lang="en-US" sz="2400" b="1" dirty="0">
                <a:solidFill>
                  <a:srgbClr val="FF0000"/>
                </a:solidFill>
                <a:latin typeface="Times New Roman" panose="02020603050405020304" pitchFamily="18" charset="0"/>
                <a:cs typeface="Times New Roman" panose="02020603050405020304" pitchFamily="18" charset="0"/>
              </a:rPr>
              <a:t>LITERATURE SURVEY </a:t>
            </a:r>
            <a:endParaRPr sz="2400" b="1" dirty="0">
              <a:latin typeface="Times New Roman" panose="02020603050405020304" pitchFamily="18" charset="0"/>
              <a:cs typeface="Times New Roman" panose="02020603050405020304" pitchFamily="18" charset="0"/>
            </a:endParaRPr>
          </a:p>
        </p:txBody>
      </p:sp>
      <p:graphicFrame>
        <p:nvGraphicFramePr>
          <p:cNvPr id="5" name="Table 4">
            <a:extLst>
              <a:ext uri="{FF2B5EF4-FFF2-40B4-BE49-F238E27FC236}">
                <a16:creationId xmlns:a16="http://schemas.microsoft.com/office/drawing/2014/main" id="{8D3A73FF-94F5-29E0-9FCA-51C295562CFA}"/>
              </a:ext>
            </a:extLst>
          </p:cNvPr>
          <p:cNvGraphicFramePr>
            <a:graphicFrameLocks noGrp="1"/>
          </p:cNvGraphicFramePr>
          <p:nvPr>
            <p:extLst>
              <p:ext uri="{D42A27DB-BD31-4B8C-83A1-F6EECF244321}">
                <p14:modId xmlns:p14="http://schemas.microsoft.com/office/powerpoint/2010/main" val="426772250"/>
              </p:ext>
            </p:extLst>
          </p:nvPr>
        </p:nvGraphicFramePr>
        <p:xfrm>
          <a:off x="142566" y="1382846"/>
          <a:ext cx="11906865" cy="5188418"/>
        </p:xfrm>
        <a:graphic>
          <a:graphicData uri="http://schemas.openxmlformats.org/drawingml/2006/table">
            <a:tbl>
              <a:tblPr firstRow="1" bandRow="1">
                <a:tableStyleId>{5C22544A-7EE6-4342-B048-85BDC9FD1C3A}</a:tableStyleId>
              </a:tblPr>
              <a:tblGrid>
                <a:gridCol w="733374">
                  <a:extLst>
                    <a:ext uri="{9D8B030D-6E8A-4147-A177-3AD203B41FA5}">
                      <a16:colId xmlns:a16="http://schemas.microsoft.com/office/drawing/2014/main" val="3938481408"/>
                    </a:ext>
                  </a:extLst>
                </a:gridCol>
                <a:gridCol w="5608964">
                  <a:extLst>
                    <a:ext uri="{9D8B030D-6E8A-4147-A177-3AD203B41FA5}">
                      <a16:colId xmlns:a16="http://schemas.microsoft.com/office/drawing/2014/main" val="3168933482"/>
                    </a:ext>
                  </a:extLst>
                </a:gridCol>
                <a:gridCol w="3106463">
                  <a:extLst>
                    <a:ext uri="{9D8B030D-6E8A-4147-A177-3AD203B41FA5}">
                      <a16:colId xmlns:a16="http://schemas.microsoft.com/office/drawing/2014/main" val="2751328511"/>
                    </a:ext>
                  </a:extLst>
                </a:gridCol>
                <a:gridCol w="2458064">
                  <a:extLst>
                    <a:ext uri="{9D8B030D-6E8A-4147-A177-3AD203B41FA5}">
                      <a16:colId xmlns:a16="http://schemas.microsoft.com/office/drawing/2014/main" val="2434143131"/>
                    </a:ext>
                  </a:extLst>
                </a:gridCol>
              </a:tblGrid>
              <a:tr h="465618">
                <a:tc>
                  <a:txBody>
                    <a:bodyPr/>
                    <a:lstStyle/>
                    <a:p>
                      <a:r>
                        <a:rPr lang="en-US" dirty="0"/>
                        <a:t>S.NO</a:t>
                      </a:r>
                      <a:endParaRPr lang="en-IN" dirty="0"/>
                    </a:p>
                  </a:txBody>
                  <a:tcPr/>
                </a:tc>
                <a:tc>
                  <a:txBody>
                    <a:bodyPr/>
                    <a:lstStyle/>
                    <a:p>
                      <a:r>
                        <a:rPr lang="en-US" dirty="0"/>
                        <a:t>TITTLE &amp; AUTHORS</a:t>
                      </a:r>
                      <a:endParaRPr lang="en-IN" dirty="0"/>
                    </a:p>
                  </a:txBody>
                  <a:tcPr/>
                </a:tc>
                <a:tc>
                  <a:txBody>
                    <a:bodyPr/>
                    <a:lstStyle/>
                    <a:p>
                      <a:r>
                        <a:rPr lang="en-US" dirty="0"/>
                        <a:t>TECHNIQUES &amp; METHODS</a:t>
                      </a:r>
                      <a:endParaRPr lang="en-IN" dirty="0"/>
                    </a:p>
                  </a:txBody>
                  <a:tcPr/>
                </a:tc>
                <a:tc>
                  <a:txBody>
                    <a:bodyPr/>
                    <a:lstStyle/>
                    <a:p>
                      <a:r>
                        <a:rPr lang="en-US" dirty="0"/>
                        <a:t>DRAWBACKS</a:t>
                      </a:r>
                      <a:endParaRPr lang="en-IN" dirty="0"/>
                    </a:p>
                  </a:txBody>
                  <a:tcPr/>
                </a:tc>
                <a:extLst>
                  <a:ext uri="{0D108BD9-81ED-4DB2-BD59-A6C34878D82A}">
                    <a16:rowId xmlns:a16="http://schemas.microsoft.com/office/drawing/2014/main" val="1360403476"/>
                  </a:ext>
                </a:extLst>
              </a:tr>
              <a:tr h="769435">
                <a:tc>
                  <a:txBody>
                    <a:bodyPr/>
                    <a:lstStyle/>
                    <a:p>
                      <a:r>
                        <a:rPr lang="en-US" dirty="0"/>
                        <a:t>1</a:t>
                      </a:r>
                      <a:endParaRPr lang="en-IN" dirty="0"/>
                    </a:p>
                  </a:txBody>
                  <a:tcPr/>
                </a:tc>
                <a:tc>
                  <a:txBody>
                    <a:bodyPr/>
                    <a:lstStyle/>
                    <a:p>
                      <a:pPr lvl="0" algn="just">
                        <a:spcBef>
                          <a:spcPct val="0"/>
                        </a:spcBef>
                        <a:defRPr/>
                      </a:pPr>
                      <a:r>
                        <a:rPr lang="en-US" sz="1100" b="1" spc="-5" dirty="0">
                          <a:latin typeface="Times New Roman" panose="02020603050405020304" pitchFamily="18" charset="0"/>
                          <a:ea typeface="Calibri" panose="020F0502020204030204" pitchFamily="34" charset="0"/>
                          <a:cs typeface="Times New Roman" panose="02020603050405020304" pitchFamily="18" charset="0"/>
                        </a:rPr>
                        <a:t>A SURVEY ON BLOCKCHAIN TECHNOLOGY: EVOLUTION, ARCHITECTURE AND SECURITY</a:t>
                      </a:r>
                      <a:r>
                        <a:rPr lang="en-US" sz="1100" dirty="0">
                          <a:latin typeface="Times New Roman" panose="02020603050405020304" pitchFamily="18" charset="0"/>
                          <a:cs typeface="Times New Roman" pitchFamily="18" charset="0"/>
                        </a:rPr>
                        <a:t>(</a:t>
                      </a:r>
                      <a:r>
                        <a:rPr lang="en-US" sz="1100" spc="-3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 </a:t>
                      </a:r>
                      <a:r>
                        <a:rPr lang="en-US"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 M. </a:t>
                      </a:r>
                      <a:r>
                        <a:rPr lang="en-US" sz="1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Bhutta</a:t>
                      </a:r>
                      <a:r>
                        <a:rPr lang="en-US"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 A. Khwaja, A. Nadeem, H. F. Ahmad, M. K. Khan, M. A. Hanif, H. Song, M. </a:t>
                      </a:r>
                      <a:r>
                        <a:rPr lang="en-US" sz="11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Alshamari</a:t>
                      </a:r>
                      <a:r>
                        <a:rPr lang="en-US"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and Y. Cao,</a:t>
                      </a:r>
                      <a:r>
                        <a:rPr lang="en-US" sz="1100" dirty="0">
                          <a:latin typeface="Times New Roman" panose="02020603050405020304" pitchFamily="18" charset="0"/>
                          <a:cs typeface="Times New Roman" pitchFamily="18" charset="0"/>
                        </a:rPr>
                        <a:t>)</a:t>
                      </a:r>
                      <a:endParaRPr kumimoji="0" lang="en-US" sz="110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itchFamily="18" charset="0"/>
                      </a:endParaRPr>
                    </a:p>
                  </a:txBody>
                  <a:tcPr/>
                </a:tc>
                <a:tc>
                  <a:txBody>
                    <a:bodyPr/>
                    <a:lstStyle/>
                    <a:p>
                      <a:pPr algn="just"/>
                      <a:r>
                        <a:rPr kumimoji="0" lang="en-US" sz="11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itchFamily="18" charset="0"/>
                        </a:rPr>
                        <a:t> </a:t>
                      </a:r>
                      <a:r>
                        <a:rPr lang="en-IN" sz="1100" dirty="0">
                          <a:effectLst/>
                          <a:latin typeface="Times New Roman" panose="02020603050405020304" pitchFamily="18" charset="0"/>
                          <a:ea typeface="Times New Roman" panose="02020603050405020304" pitchFamily="18" charset="0"/>
                          <a:cs typeface="Times New Roman" panose="02020603050405020304" pitchFamily="18" charset="0"/>
                        </a:rPr>
                        <a:t>Distributed Ledger Technology (DLT), Smart Contracts, Cryptographic Hashing, Internet of Things (IoT) Integration, Tokenization and Supply Chain Tracking via Blockchain</a:t>
                      </a:r>
                      <a:endParaRPr lang="en-IN" sz="1100" dirty="0"/>
                    </a:p>
                  </a:txBody>
                  <a:tcPr/>
                </a:tc>
                <a:tc>
                  <a:txBody>
                    <a:bodyPr/>
                    <a:lstStyle/>
                    <a:p>
                      <a:r>
                        <a:rPr lang="en-IN" sz="11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Existing SCM systems may face difficulties in adopting blockchain without significant adjustments</a:t>
                      </a:r>
                      <a:endParaRPr lang="en-IN" sz="1100" dirty="0"/>
                    </a:p>
                  </a:txBody>
                  <a:tcPr/>
                </a:tc>
                <a:extLst>
                  <a:ext uri="{0D108BD9-81ED-4DB2-BD59-A6C34878D82A}">
                    <a16:rowId xmlns:a16="http://schemas.microsoft.com/office/drawing/2014/main" val="2665052454"/>
                  </a:ext>
                </a:extLst>
              </a:tr>
              <a:tr h="373135">
                <a:tc>
                  <a:txBody>
                    <a:bodyPr/>
                    <a:lstStyle/>
                    <a:p>
                      <a:r>
                        <a:rPr lang="en-US" dirty="0"/>
                        <a:t>2</a:t>
                      </a:r>
                      <a:endParaRPr lang="en-IN" dirty="0"/>
                    </a:p>
                  </a:txBody>
                  <a:tcPr/>
                </a:tc>
                <a:tc>
                  <a:txBody>
                    <a:bodyPr/>
                    <a:lstStyle/>
                    <a:p>
                      <a:pPr lvl="0" algn="just">
                        <a:spcBef>
                          <a:spcPct val="0"/>
                        </a:spcBef>
                        <a:defRPr/>
                      </a:pPr>
                      <a:r>
                        <a:rPr lang="en-US" sz="1100" b="1" dirty="0">
                          <a:solidFill>
                            <a:srgbClr val="000000"/>
                          </a:solidFill>
                          <a:effectLst/>
                          <a:latin typeface="Times New Roman" panose="02020603050405020304" pitchFamily="18" charset="0"/>
                          <a:ea typeface="Calibri" panose="020F0502020204030204" pitchFamily="34" charset="0"/>
                        </a:rPr>
                        <a:t>FORTIFYING THE BLOCKCHAIN: A SYSTEMATIC REVIEW AND CLASSIFICATION OF POST-QUANTUM CONSENSUS SOLUTIONS FOR ENHANCED SECURITY AND RESILIENCE</a:t>
                      </a:r>
                      <a:r>
                        <a:rPr lang="en-US" sz="1100" dirty="0">
                          <a:latin typeface="Times New Roman" panose="02020603050405020304" pitchFamily="18" charset="0"/>
                          <a:cs typeface="Times New Roman" pitchFamily="18" charset="0"/>
                        </a:rPr>
                        <a:t>(</a:t>
                      </a:r>
                      <a:r>
                        <a:rPr lang="en-US" sz="1100" dirty="0">
                          <a:solidFill>
                            <a:srgbClr val="000000"/>
                          </a:solidFill>
                          <a:effectLst/>
                          <a:latin typeface="Times New Roman" panose="02020603050405020304" pitchFamily="18" charset="0"/>
                          <a:ea typeface="Calibri" panose="020F0502020204030204" pitchFamily="34" charset="0"/>
                        </a:rPr>
                        <a:t>J. Gomes, S. Khan, and D. </a:t>
                      </a:r>
                      <a:r>
                        <a:rPr lang="en-US" sz="1100" dirty="0" err="1">
                          <a:solidFill>
                            <a:srgbClr val="000000"/>
                          </a:solidFill>
                          <a:effectLst/>
                          <a:latin typeface="Times New Roman" panose="02020603050405020304" pitchFamily="18" charset="0"/>
                          <a:ea typeface="Calibri" panose="020F0502020204030204" pitchFamily="34" charset="0"/>
                        </a:rPr>
                        <a:t>Svetinovic</a:t>
                      </a:r>
                      <a:r>
                        <a:rPr lang="en-US" sz="1100" dirty="0">
                          <a:latin typeface="Times New Roman" panose="02020603050405020304" pitchFamily="18" charset="0"/>
                          <a:cs typeface="Times New Roman" pitchFamily="18" charset="0"/>
                        </a:rPr>
                        <a:t>)</a:t>
                      </a:r>
                      <a:endParaRPr kumimoji="0" lang="en-US" sz="110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itchFamily="18" charset="0"/>
                      </a:endParaRPr>
                    </a:p>
                    <a:p>
                      <a:endParaRPr lang="en-IN" dirty="0"/>
                    </a:p>
                  </a:txBody>
                  <a:tcPr/>
                </a:tc>
                <a:tc>
                  <a:txBody>
                    <a:bodyPr/>
                    <a:lstStyle/>
                    <a:p>
                      <a:pPr algn="just"/>
                      <a:r>
                        <a:rPr lang="en-IN"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Post-Quantum Cryptography, Quantum-resistant Consensus Algorithms, Quantum Key Distribution (QKD), Hash-Based Signatures and Lattice-Based Cryptography</a:t>
                      </a:r>
                      <a:r>
                        <a:rPr kumimoji="0" lang="en-US" sz="11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itchFamily="18" charset="0"/>
                        </a:rPr>
                        <a:t>.</a:t>
                      </a:r>
                      <a:endParaRPr lang="en-IN" sz="1100" dirty="0"/>
                    </a:p>
                  </a:txBody>
                  <a:tcPr/>
                </a:tc>
                <a:tc>
                  <a:txBody>
                    <a:bodyPr/>
                    <a:lstStyle/>
                    <a:p>
                      <a:pPr algn="just"/>
                      <a:r>
                        <a:rPr lang="en-IN"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Post-quantum cryptography is still in the research phase, and practical implementations are not yet widely available</a:t>
                      </a:r>
                      <a:endParaRPr lang="en-IN" sz="1100" dirty="0"/>
                    </a:p>
                  </a:txBody>
                  <a:tcPr/>
                </a:tc>
                <a:extLst>
                  <a:ext uri="{0D108BD9-81ED-4DB2-BD59-A6C34878D82A}">
                    <a16:rowId xmlns:a16="http://schemas.microsoft.com/office/drawing/2014/main" val="1485524296"/>
                  </a:ext>
                </a:extLst>
              </a:tr>
              <a:tr h="0">
                <a:tc>
                  <a:txBody>
                    <a:bodyPr/>
                    <a:lstStyle/>
                    <a:p>
                      <a:r>
                        <a:rPr lang="en-US" dirty="0"/>
                        <a:t>3</a:t>
                      </a:r>
                      <a:endParaRPr lang="en-IN" dirty="0"/>
                    </a:p>
                  </a:txBody>
                  <a:tcPr/>
                </a:tc>
                <a:tc>
                  <a:txBody>
                    <a:bodyPr/>
                    <a:lstStyle/>
                    <a:p>
                      <a:pPr lvl="0" algn="ctr">
                        <a:spcBef>
                          <a:spcPct val="0"/>
                        </a:spcBef>
                        <a:defRPr/>
                      </a:pPr>
                      <a:r>
                        <a:rPr lang="en-US" sz="1100" b="1" dirty="0">
                          <a:solidFill>
                            <a:srgbClr val="000000"/>
                          </a:solidFill>
                          <a:effectLst/>
                          <a:latin typeface="Times New Roman" panose="02020603050405020304" pitchFamily="18" charset="0"/>
                          <a:ea typeface="Calibri" panose="020F0502020204030204" pitchFamily="34" charset="0"/>
                        </a:rPr>
                        <a:t>AN EXAMINATION OF DISTRIBUTED AND DECENTRALIZED SYSTEMS FOR TRUSTWORTHY CONTROL OF SUPPLY CHAINS</a:t>
                      </a:r>
                      <a:r>
                        <a:rPr lang="en-US" sz="1100" dirty="0">
                          <a:latin typeface="Times New Roman" panose="02020603050405020304" pitchFamily="18" charset="0"/>
                          <a:cs typeface="Times New Roman" pitchFamily="18" charset="0"/>
                        </a:rPr>
                        <a:t>(</a:t>
                      </a:r>
                      <a:r>
                        <a:rPr lang="en-US" sz="1100" kern="100" spc="-15" dirty="0">
                          <a:solidFill>
                            <a:srgbClr val="000000"/>
                          </a:solidFill>
                          <a:effectLst/>
                          <a:latin typeface="Times New Roman" panose="02020603050405020304" pitchFamily="18" charset="0"/>
                          <a:ea typeface="Calibri" panose="020F0502020204030204" pitchFamily="34" charset="0"/>
                        </a:rPr>
                        <a:t>V. Kumar C and P. </a:t>
                      </a:r>
                      <a:r>
                        <a:rPr lang="en-US" sz="1100" kern="100" spc="-15" dirty="0" err="1">
                          <a:solidFill>
                            <a:srgbClr val="000000"/>
                          </a:solidFill>
                          <a:effectLst/>
                          <a:latin typeface="Times New Roman" panose="02020603050405020304" pitchFamily="18" charset="0"/>
                          <a:ea typeface="Calibri" panose="020F0502020204030204" pitchFamily="34" charset="0"/>
                        </a:rPr>
                        <a:t>Selvaprabhu</a:t>
                      </a:r>
                      <a:r>
                        <a:rPr lang="en-US" sz="1100" dirty="0">
                          <a:latin typeface="Times New Roman" panose="02020603050405020304" pitchFamily="18" charset="0"/>
                          <a:cs typeface="Times New Roman" pitchFamily="18" charset="0"/>
                        </a:rPr>
                        <a:t>)</a:t>
                      </a:r>
                      <a:endParaRPr kumimoji="0" lang="en-US" sz="110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itchFamily="18" charset="0"/>
                      </a:endParaRPr>
                    </a:p>
                  </a:txBody>
                  <a:tcPr/>
                </a:tc>
                <a:tc>
                  <a:txBody>
                    <a:bodyPr/>
                    <a:lstStyle/>
                    <a:p>
                      <a:pPr marL="0" marR="0" lvl="0" indent="0" algn="just" defTabSz="914400" rtl="0" eaLnBrk="1" fontAlgn="auto" latinLnBrk="0" hangingPunct="1">
                        <a:lnSpc>
                          <a:spcPct val="100000"/>
                        </a:lnSpc>
                        <a:spcBef>
                          <a:spcPct val="20000"/>
                        </a:spcBef>
                        <a:spcAft>
                          <a:spcPts val="0"/>
                        </a:spcAft>
                        <a:buClrTx/>
                        <a:buSzTx/>
                        <a:buFont typeface="Arial" pitchFamily="34" charset="0"/>
                        <a:buNone/>
                        <a:tabLst/>
                        <a:defRPr/>
                      </a:pPr>
                      <a:r>
                        <a:rPr lang="en-IN" sz="1100" spc="-3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Consensus Algorithms, Cryptographic Primitives, Smart Contracts, Distributed Ledger Technology (DLT) and Public, Private, and Consortium Blockchains</a:t>
                      </a:r>
                    </a:p>
                    <a:p>
                      <a:pPr marR="0" lvl="0" algn="just" defTabSz="914400" rtl="0" eaLnBrk="1" fontAlgn="auto" latinLnBrk="0" hangingPunct="1">
                        <a:lnSpc>
                          <a:spcPct val="100000"/>
                        </a:lnSpc>
                        <a:spcBef>
                          <a:spcPct val="20000"/>
                        </a:spcBef>
                        <a:spcAft>
                          <a:spcPts val="0"/>
                        </a:spcAft>
                        <a:buClrTx/>
                        <a:buSzTx/>
                        <a:tabLst/>
                        <a:defRPr/>
                      </a:pPr>
                      <a:endParaRPr kumimoji="0" lang="en-US" sz="18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itchFamily="18" charset="0"/>
                      </a:endParaRPr>
                    </a:p>
                    <a:p>
                      <a:endParaRPr lang="en-IN" dirty="0"/>
                    </a:p>
                  </a:txBody>
                  <a:tcPr/>
                </a:tc>
                <a:tc>
                  <a:txBody>
                    <a:bodyPr/>
                    <a:lstStyle/>
                    <a:p>
                      <a:pPr algn="just"/>
                      <a:r>
                        <a:rPr lang="en-IN"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Some consensus algorithms (like Proof of Work) require significant energy resources.</a:t>
                      </a:r>
                      <a:endParaRPr lang="en-IN" sz="1100" dirty="0"/>
                    </a:p>
                  </a:txBody>
                  <a:tcPr/>
                </a:tc>
                <a:extLst>
                  <a:ext uri="{0D108BD9-81ED-4DB2-BD59-A6C34878D82A}">
                    <a16:rowId xmlns:a16="http://schemas.microsoft.com/office/drawing/2014/main" val="52549713"/>
                  </a:ext>
                </a:extLst>
              </a:tr>
              <a:tr h="517346">
                <a:tc>
                  <a:txBody>
                    <a:bodyPr/>
                    <a:lstStyle/>
                    <a:p>
                      <a:r>
                        <a:rPr lang="en-US" dirty="0"/>
                        <a:t>4</a:t>
                      </a:r>
                      <a:endParaRPr lang="en-IN" dirty="0"/>
                    </a:p>
                  </a:txBody>
                  <a:tcPr/>
                </a:tc>
                <a:tc>
                  <a:txBody>
                    <a:bodyPr/>
                    <a:lstStyle/>
                    <a:p>
                      <a:pPr algn="just">
                        <a:lnSpc>
                          <a:spcPct val="107000"/>
                        </a:lnSpc>
                        <a:spcAft>
                          <a:spcPts val="800"/>
                        </a:spcAft>
                      </a:pPr>
                      <a:r>
                        <a:rPr lang="en-US" sz="1100" b="1" kern="100" dirty="0">
                          <a:solidFill>
                            <a:srgbClr val="000000"/>
                          </a:solidFill>
                          <a:effectLst/>
                          <a:latin typeface="Times New Roman" panose="02020603050405020304" pitchFamily="18" charset="0"/>
                          <a:ea typeface="Calibri" panose="020F0502020204030204" pitchFamily="34" charset="0"/>
                        </a:rPr>
                        <a:t>DEMO: BLOCKCHAIN FOR THE SIMPLIFICATION AND AUTOMATION OF KYC RESULT SHARING</a:t>
                      </a:r>
                      <a:r>
                        <a:rPr lang="en-US" sz="1100" dirty="0">
                          <a:latin typeface="Times New Roman" panose="02020603050405020304" pitchFamily="18" charset="0"/>
                          <a:cs typeface="Times New Roman" pitchFamily="18" charset="0"/>
                        </a:rPr>
                        <a:t>(</a:t>
                      </a:r>
                      <a:r>
                        <a:rPr lang="en-US" sz="1100" dirty="0">
                          <a:solidFill>
                            <a:srgbClr val="000000"/>
                          </a:solidFill>
                          <a:effectLst/>
                          <a:latin typeface="Times New Roman" panose="02020603050405020304" pitchFamily="18" charset="0"/>
                          <a:ea typeface="Calibri" panose="020F0502020204030204" pitchFamily="34" charset="0"/>
                        </a:rPr>
                        <a:t>R. Norvill, M. Steichen, W. M. Shbair, and R. State</a:t>
                      </a:r>
                      <a:r>
                        <a:rPr lang="en-US" sz="1100" dirty="0">
                          <a:latin typeface="Times New Roman" panose="02020603050405020304" pitchFamily="18" charset="0"/>
                          <a:cs typeface="Times New Roman" pitchFamily="18" charset="0"/>
                        </a:rPr>
                        <a:t>)</a:t>
                      </a:r>
                      <a:endParaRPr kumimoji="0" lang="en-US" sz="110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itchFamily="18" charset="0"/>
                      </a:endParaRPr>
                    </a:p>
                    <a:p>
                      <a:endParaRPr lang="en-IN" dirty="0"/>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1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Blockchain, Access Control, Private Blockchain, Off-chain       Storage and GDPR Compliance.</a:t>
                      </a:r>
                    </a:p>
                  </a:txBody>
                  <a:tcPr/>
                </a:tc>
                <a:tc>
                  <a:txBody>
                    <a:bodyPr/>
                    <a:lstStyle/>
                    <a:p>
                      <a:pPr algn="just"/>
                      <a:r>
                        <a:rPr lang="en-IN" sz="11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Ongoing challenges with global data protection laws and cross-border data sharing</a:t>
                      </a:r>
                      <a:r>
                        <a:rPr lang="en-IN" sz="1100" kern="100" dirty="0">
                          <a:solidFill>
                            <a:srgbClr val="000000"/>
                          </a:solidFill>
                          <a:effectLst/>
                          <a:latin typeface="Times New Roman" panose="02020603050405020304" pitchFamily="18" charset="0"/>
                          <a:ea typeface="Calibri" panose="020F0502020204030204" pitchFamily="34" charset="0"/>
                        </a:rPr>
                        <a:t>.</a:t>
                      </a:r>
                      <a:endParaRPr lang="en-IN" sz="1100" dirty="0"/>
                    </a:p>
                  </a:txBody>
                  <a:tcPr/>
                </a:tc>
                <a:extLst>
                  <a:ext uri="{0D108BD9-81ED-4DB2-BD59-A6C34878D82A}">
                    <a16:rowId xmlns:a16="http://schemas.microsoft.com/office/drawing/2014/main" val="467433417"/>
                  </a:ext>
                </a:extLst>
              </a:tr>
              <a:tr h="886224">
                <a:tc>
                  <a:txBody>
                    <a:bodyPr/>
                    <a:lstStyle/>
                    <a:p>
                      <a:r>
                        <a:rPr lang="en-US" dirty="0"/>
                        <a:t>5</a:t>
                      </a:r>
                      <a:endParaRPr lang="en-IN" dirty="0"/>
                    </a:p>
                  </a:txBody>
                  <a:tcPr/>
                </a:tc>
                <a:tc>
                  <a:txBody>
                    <a:bodyPr/>
                    <a:lstStyle/>
                    <a:p>
                      <a:pPr lvl="0" algn="just">
                        <a:spcBef>
                          <a:spcPct val="0"/>
                        </a:spcBef>
                        <a:defRPr/>
                      </a:pPr>
                      <a:r>
                        <a:rPr lang="en-US" sz="1100" b="1" dirty="0">
                          <a:solidFill>
                            <a:srgbClr val="000000"/>
                          </a:solidFill>
                          <a:effectLst/>
                          <a:latin typeface="Times New Roman" panose="02020603050405020304" pitchFamily="18" charset="0"/>
                          <a:ea typeface="Calibri" panose="020F0502020204030204" pitchFamily="34" charset="0"/>
                        </a:rPr>
                        <a:t>BLOCKCHAIN-BASED KYC MODEL FOR CREDIT ALLOCATION IN BANKING</a:t>
                      </a:r>
                      <a:r>
                        <a:rPr lang="en-US" sz="1100" dirty="0">
                          <a:latin typeface="Times New Roman" panose="02020603050405020304" pitchFamily="18" charset="0"/>
                          <a:cs typeface="Times New Roman" pitchFamily="18" charset="0"/>
                        </a:rPr>
                        <a:t>(</a:t>
                      </a:r>
                      <a:r>
                        <a:rPr lang="en-US" sz="1100" dirty="0">
                          <a:solidFill>
                            <a:srgbClr val="000000"/>
                          </a:solidFill>
                          <a:effectLst/>
                          <a:latin typeface="Times New Roman" panose="02020603050405020304" pitchFamily="18" charset="0"/>
                          <a:ea typeface="Calibri" panose="020F0502020204030204" pitchFamily="34" charset="0"/>
                        </a:rPr>
                        <a:t>B. Karadag, A. Halim Zaim, and A. Akbulut</a:t>
                      </a:r>
                      <a:r>
                        <a:rPr lang="en-US" sz="1100" dirty="0">
                          <a:latin typeface="Times New Roman" panose="02020603050405020304" pitchFamily="18" charset="0"/>
                          <a:cs typeface="Times New Roman" pitchFamily="18" charset="0"/>
                        </a:rPr>
                        <a:t>)</a:t>
                      </a:r>
                      <a:endParaRPr kumimoji="0" lang="en-US" sz="110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itchFamily="18" charset="0"/>
                      </a:endParaRPr>
                    </a:p>
                    <a:p>
                      <a:pPr algn="just"/>
                      <a:endParaRPr lang="en-IN"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Blockchain Technology, Ethereum, Smart Contracts (Solidity) and Private Blockchain Network</a:t>
                      </a: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The system may slow down as more banks and transactions are added, especially with high data volumes.</a:t>
                      </a:r>
                      <a:endParaRPr kumimoji="0" lang="en-US" sz="11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itchFamily="18" charset="0"/>
                      </a:endParaRPr>
                    </a:p>
                  </a:txBody>
                  <a:tcPr/>
                </a:tc>
                <a:extLst>
                  <a:ext uri="{0D108BD9-81ED-4DB2-BD59-A6C34878D82A}">
                    <a16:rowId xmlns:a16="http://schemas.microsoft.com/office/drawing/2014/main" val="1172776424"/>
                  </a:ext>
                </a:extLst>
              </a:tr>
            </a:tbl>
          </a:graphicData>
        </a:graphic>
      </p:graphicFrame>
    </p:spTree>
    <p:extLst>
      <p:ext uri="{BB962C8B-B14F-4D97-AF65-F5344CB8AC3E}">
        <p14:creationId xmlns:p14="http://schemas.microsoft.com/office/powerpoint/2010/main" val="3654233679"/>
      </p:ext>
    </p:extLst>
  </p:cSld>
  <p:clrMapOvr>
    <a:masterClrMapping/>
  </p:clrMapOvr>
</p:sld>
</file>

<file path=ppt/theme/theme1.xml><?xml version="1.0" encoding="utf-8"?>
<a:theme xmlns:a="http://schemas.openxmlformats.org/drawingml/2006/main" name="Theme1">
  <a:themeElements>
    <a:clrScheme name="Prismatic">
      <a:dk1>
        <a:sysClr val="windowText" lastClr="000000"/>
      </a:dk1>
      <a:lt1>
        <a:sysClr val="window" lastClr="FFFFFF"/>
      </a:lt1>
      <a:dk2>
        <a:srgbClr val="131523"/>
      </a:dk2>
      <a:lt2>
        <a:srgbClr val="E7E6E6"/>
      </a:lt2>
      <a:accent1>
        <a:srgbClr val="42B3BD"/>
      </a:accent1>
      <a:accent2>
        <a:srgbClr val="51B851"/>
      </a:accent2>
      <a:accent3>
        <a:srgbClr val="B5A603"/>
      </a:accent3>
      <a:accent4>
        <a:srgbClr val="F58505"/>
      </a:accent4>
      <a:accent5>
        <a:srgbClr val="FA2481"/>
      </a:accent5>
      <a:accent6>
        <a:srgbClr val="9CA2AB"/>
      </a:accent6>
      <a:hlink>
        <a:srgbClr val="FA2481"/>
      </a:hlink>
      <a:folHlink>
        <a:srgbClr val="57618E"/>
      </a:folHlink>
    </a:clrScheme>
    <a:fontScheme name="Custom 14">
      <a:majorFont>
        <a:latin typeface="Aharoni"/>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63347F2D-3AB4-4B3A-8EC3-ADDE72AB1949}" vid="{7A4CE11B-2D79-472E-B091-35FA8AFAD65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921</TotalTime>
  <Words>2811</Words>
  <Application>Microsoft Office PowerPoint</Application>
  <PresentationFormat>Widescreen</PresentationFormat>
  <Paragraphs>240</Paragraphs>
  <Slides>33</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33</vt:i4>
      </vt:variant>
    </vt:vector>
  </HeadingPairs>
  <TitlesOfParts>
    <vt:vector size="44" baseType="lpstr">
      <vt:lpstr>Aharoni</vt:lpstr>
      <vt:lpstr>Arial</vt:lpstr>
      <vt:lpstr>Arial MT</vt:lpstr>
      <vt:lpstr>Avenir Next LT Pro</vt:lpstr>
      <vt:lpstr>Avenir Next LT Pro Light</vt:lpstr>
      <vt:lpstr>Calibri</vt:lpstr>
      <vt:lpstr>Calibri Light</vt:lpstr>
      <vt:lpstr>Times New Roman</vt:lpstr>
      <vt:lpstr>Wingdings</vt:lpstr>
      <vt:lpstr>Theme1</vt:lpstr>
      <vt:lpstr>Office Theme</vt:lpstr>
      <vt:lpstr>DHANALAKSHMI SRINIVASAN ENGINEERING COLLEGE  (AUTONOMOUS) PERAMBALUR - 621212</vt:lpstr>
      <vt:lpstr>PowerPoint Presentation</vt:lpstr>
      <vt:lpstr>PowerPoint Presentation</vt:lpstr>
      <vt:lpstr>ABSTRACT</vt:lpstr>
      <vt:lpstr> EXISTING  SYSTEM</vt:lpstr>
      <vt:lpstr> DISADVANTAGES </vt:lpstr>
      <vt:lpstr>PROPOSED SYSTEM </vt:lpstr>
      <vt:lpstr> ADVANTAGES </vt:lpstr>
      <vt:lpstr>LITERATURE SURVEY </vt:lpstr>
      <vt:lpstr>ARCHITECTURE  </vt:lpstr>
      <vt:lpstr>SYSTEM  REQUIREMENT  </vt:lpstr>
      <vt:lpstr>MODULES  </vt:lpstr>
      <vt:lpstr>SET UP NODES FOR PRIVATE BLOCKCHAIN</vt:lpstr>
      <vt:lpstr>PowerPoint Presentation</vt:lpstr>
      <vt:lpstr>DEVELOP SMART CONTRACT  </vt:lpstr>
      <vt:lpstr>PowerPoint Presentation</vt:lpstr>
      <vt:lpstr>IMPLEMENT, TEST, AND DEPLOY SMART CONTRACT</vt:lpstr>
      <vt:lpstr>PowerPoint Presentation</vt:lpstr>
      <vt:lpstr> CONTAINERIZE THE BLOCKCHAIN NODES</vt:lpstr>
      <vt:lpstr>PowerPoint Presentation</vt:lpstr>
      <vt:lpstr>HANDLE ACCOUNTS AND TRANSACTIONS</vt:lpstr>
      <vt:lpstr>PowerPoint Presentation</vt:lpstr>
      <vt:lpstr>PowerPoint Presentation</vt:lpstr>
      <vt:lpstr>PowerPoint Presentation</vt:lpstr>
      <vt:lpstr>PowerPoint Presentation</vt:lpstr>
      <vt:lpstr>PowerPoint Presentation</vt:lpstr>
      <vt:lpstr>CONCLUSION  </vt:lpstr>
      <vt:lpstr>FUTURE ENCHACEMENT </vt:lpstr>
      <vt:lpstr>OUTPUT</vt:lpstr>
      <vt:lpstr>PowerPoint Presentation</vt:lpstr>
      <vt:lpstr>PowerPoint Presentation</vt:lpstr>
      <vt:lpstr>REFERENCE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DHANALAKSHMI SRINIVASAN ENGINEERING COLLEGE  (AUTONOMOUS) PERAMBALUR - 621212</dc:title>
  <dc:creator>yuva raj</dc:creator>
  <cp:lastModifiedBy>yuva raj</cp:lastModifiedBy>
  <cp:revision>43</cp:revision>
  <dcterms:created xsi:type="dcterms:W3CDTF">2024-11-11T15:25:12Z</dcterms:created>
  <dcterms:modified xsi:type="dcterms:W3CDTF">2024-11-23T05:18:35Z</dcterms:modified>
</cp:coreProperties>
</file>

<file path=docProps/thumbnail.jpeg>
</file>